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E0C7C-35F6-C696-E2F8-ADD3FA2DA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E3DEEF-BF49-1E23-1130-F3AEBBFC7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FF08F2-F428-68E8-3665-51DF97ED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110B-7D68-4DD9-B8FE-F0A82BA50DE7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A1D249-06C2-7DC4-21AF-3744B70D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27BCBC-733B-CE8E-9B46-C9607F4D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43E0-052E-4B4A-82F8-C39F7F846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62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081B6-DE80-E52B-5DDC-F29C8C1F2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756AD69-82F4-D6AC-6254-148547811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FA3BF9-6FB0-E33A-74C0-7AE7CA93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110B-7D68-4DD9-B8FE-F0A82BA50DE7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61BC18-5EE7-E8B8-A54C-E0B1F790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07FEC7-7FC1-A69E-ECBA-BE98DE89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43E0-052E-4B4A-82F8-C39F7F846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45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BA99B8-95D4-E8CD-0740-9E26F61C9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DAE9877-D6E6-1D16-53A3-E57C6541E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428888-BD90-F815-50E1-3A495AE5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110B-7D68-4DD9-B8FE-F0A82BA50DE7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2D02AD-BA2D-345D-08BA-E3710FF5F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4B6A65-5F41-DFC6-0CAF-D74B7B82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43E0-052E-4B4A-82F8-C39F7F846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16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2AE14-A042-F2DC-658A-BD7791FE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D4FD32-C47D-4C81-74DD-F637BDDD7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6EE6CC-1A56-83E3-1026-B68A76EA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110B-7D68-4DD9-B8FE-F0A82BA50DE7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5B1CFC-8DC4-88C9-BEC9-856B29FE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FA6EC5-11DA-D531-3533-97C311B0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43E0-052E-4B4A-82F8-C39F7F846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20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8E1CA-E494-D251-288A-474BECA1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5BD527-A800-C7B2-7D91-30EC7ED24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05AD6E-BD70-1BE8-2C4F-DD33DD00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110B-7D68-4DD9-B8FE-F0A82BA50DE7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645452-3F65-59F8-C862-3FF3771B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4037E5-557C-A707-CC3F-A12CCCB2A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43E0-052E-4B4A-82F8-C39F7F846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166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024331-6906-A487-1F62-1C31E9461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7F04FA-7F84-C7B7-D224-7958DC4EE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2234C64-3665-8DC9-F4B2-A6DEF60EB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C4A02E-B65E-0F62-7CBC-D7A6A52F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110B-7D68-4DD9-B8FE-F0A82BA50DE7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C8F277-16E0-B835-8C56-17F85A25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AD1BB9-E827-5565-3AE4-8E2F7794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43E0-052E-4B4A-82F8-C39F7F846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31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271CC9-45D4-F590-8178-170E0C43C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FD1CC9-206C-710E-0705-8341218AD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4E1B5E-5289-9355-9953-68F2D3290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87E7AE6-420F-3F15-65EE-70E1B1C70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E1E60BA-9C7F-B203-D429-5CF5F81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17F3201-F317-762F-15B6-DA4885C2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110B-7D68-4DD9-B8FE-F0A82BA50DE7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482409C-1ECC-B176-7CCB-28E6252E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7B729AE-8145-7387-D56B-372B5CCD1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43E0-052E-4B4A-82F8-C39F7F846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74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5FF74-A3F6-5AD1-3DE6-C30D0F5CC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34AA096-2B3F-EE38-EFBB-3BE60F0F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110B-7D68-4DD9-B8FE-F0A82BA50DE7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31EC6A-EB7F-1CDD-B63C-AE951B2F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2F39C95-3090-680F-3052-DB821DBDF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43E0-052E-4B4A-82F8-C39F7F846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23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592F777-FDA0-6DCC-6A39-1BD2335F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110B-7D68-4DD9-B8FE-F0A82BA50DE7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C9EE5DA-8D12-AF47-F67D-98E1BFCA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72FB9B-E506-D73B-1614-0E5C289D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43E0-052E-4B4A-82F8-C39F7F846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35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47FC9-1CE1-5F76-A64C-1DA85480C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2BA509-52FC-BB5D-4F16-588AB6F40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6866C8-DCA7-6568-8824-E4BC48799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9FFB3D-5001-196B-1B66-C55E507DC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110B-7D68-4DD9-B8FE-F0A82BA50DE7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3739AD-477B-28F2-830E-2D24F6E5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EF21F6-694E-0F1C-8452-20287E89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43E0-052E-4B4A-82F8-C39F7F846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1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5C7EC-49A1-5B56-8F00-210A18400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E5A9A3A-3000-7FB3-B47F-AFE4DE0E8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458FCB-67F6-568A-2BA4-E22726427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A2E37C-69A6-AD9A-F88B-8C72FF39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110B-7D68-4DD9-B8FE-F0A82BA50DE7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B5833E-3729-2E83-79DA-7F5BA817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4C51E5-3C17-D69F-B210-064E595F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43E0-052E-4B4A-82F8-C39F7F846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62EEEB8-04D4-8979-F5F7-C2AF7A60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FFF665-D175-27D2-6EE1-8D69DAEDB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76CA01-9642-3C6A-1262-CEF96A3AD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F110B-7D68-4DD9-B8FE-F0A82BA50DE7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8C5F82-5BB3-63BD-93A0-F0582CBD3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377987-9798-3D1A-8D7E-A842B75D0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943E0-052E-4B4A-82F8-C39F7F846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88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BB06BC-D750-1EE1-23D6-E483977FA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pt-BR" sz="3300" b="0" i="0" u="none" strike="noStrike" baseline="0">
                <a:latin typeface="CIDFont+F1"/>
              </a:rPr>
              <a:t>Em tempos de pandemia, informação é vida</a:t>
            </a:r>
            <a:endParaRPr lang="en-US" sz="3300" b="0" i="0" u="none" strike="noStrike" kern="12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m 4" descr="Gráfico de dispersão&#10;&#10;Descrição gerada automaticamente com confiança baixa">
            <a:extLst>
              <a:ext uri="{FF2B5EF4-FFF2-40B4-BE49-F238E27FC236}">
                <a16:creationId xmlns:a16="http://schemas.microsoft.com/office/drawing/2014/main" id="{24254B56-5A56-9C83-DB8B-4C4379676F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88"/>
          <a:stretch/>
        </p:blipFill>
        <p:spPr>
          <a:xfrm>
            <a:off x="6479837" y="352104"/>
            <a:ext cx="5586942" cy="2572199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Imagem 46" descr="Logotipo, nome da empresa&#10;&#10;Descrição gerada automaticamente">
            <a:extLst>
              <a:ext uri="{FF2B5EF4-FFF2-40B4-BE49-F238E27FC236}">
                <a16:creationId xmlns:a16="http://schemas.microsoft.com/office/drawing/2014/main" id="{0D64C23A-F81A-F167-0FFE-345D9EC05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04" y="3472332"/>
            <a:ext cx="5586942" cy="3142654"/>
          </a:xfrm>
          <a:prstGeom prst="rect">
            <a:avLst/>
          </a:prstGeom>
        </p:spPr>
      </p:pic>
      <p:pic>
        <p:nvPicPr>
          <p:cNvPr id="49" name="Imagem 48" descr="Cidade vista de cima&#10;&#10;Descrição gerada automaticamente">
            <a:extLst>
              <a:ext uri="{FF2B5EF4-FFF2-40B4-BE49-F238E27FC236}">
                <a16:creationId xmlns:a16="http://schemas.microsoft.com/office/drawing/2014/main" id="{D2D7FE4A-DC20-BBE8-1FF7-0D4B9FD49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38" y="3793581"/>
            <a:ext cx="5586942" cy="250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9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36852ED-A026-B594-97BE-DD9347904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0" b="6420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8" name="Imagem 7" descr="Cidade vista de cima&#10;&#10;Descrição gerada automaticamente">
            <a:extLst>
              <a:ext uri="{FF2B5EF4-FFF2-40B4-BE49-F238E27FC236}">
                <a16:creationId xmlns:a16="http://schemas.microsoft.com/office/drawing/2014/main" id="{0012B926-E931-CE6C-B82B-C8FABFD80D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6" r="11952" b="1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10" name="Imagem 9" descr="Vista aérea de uma cidade&#10;&#10;Descrição gerada automaticamente">
            <a:extLst>
              <a:ext uri="{FF2B5EF4-FFF2-40B4-BE49-F238E27FC236}">
                <a16:creationId xmlns:a16="http://schemas.microsoft.com/office/drawing/2014/main" id="{551D6032-51B0-A8DD-5092-12482DB210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5" name="Imagem 4" descr="Gráfico de dispersão&#10;&#10;Descrição gerada automaticamente com confiança baixa">
            <a:extLst>
              <a:ext uri="{FF2B5EF4-FFF2-40B4-BE49-F238E27FC236}">
                <a16:creationId xmlns:a16="http://schemas.microsoft.com/office/drawing/2014/main" id="{24254B56-5A56-9C83-DB8B-4C4379676F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r="64989" b="-1"/>
          <a:stretch/>
        </p:blipFill>
        <p:spPr>
          <a:xfrm>
            <a:off x="10073392" y="5696262"/>
            <a:ext cx="2118608" cy="1191717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ame 59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E00C2C-5AA0-84E0-18A9-88482C7D7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0918" y="4201466"/>
            <a:ext cx="3852474" cy="2656524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080808"/>
                </a:solidFill>
              </a:rPr>
              <a:t>Atendemos</a:t>
            </a:r>
            <a:r>
              <a:rPr lang="en-US" sz="1200" b="1" dirty="0">
                <a:solidFill>
                  <a:srgbClr val="080808"/>
                </a:solidFill>
              </a:rPr>
              <a:t> </a:t>
            </a:r>
            <a:r>
              <a:rPr lang="en-US" sz="1200" b="1" dirty="0" err="1">
                <a:solidFill>
                  <a:srgbClr val="080808"/>
                </a:solidFill>
              </a:rPr>
              <a:t>às</a:t>
            </a:r>
            <a:r>
              <a:rPr lang="en-US" sz="1200" b="1" dirty="0">
                <a:solidFill>
                  <a:srgbClr val="080808"/>
                </a:solidFill>
              </a:rPr>
              <a:t> </a:t>
            </a:r>
            <a:r>
              <a:rPr lang="en-US" sz="1200" b="1" dirty="0" err="1">
                <a:solidFill>
                  <a:srgbClr val="080808"/>
                </a:solidFill>
              </a:rPr>
              <a:t>populações</a:t>
            </a:r>
            <a:r>
              <a:rPr lang="en-US" sz="1200" b="1" dirty="0">
                <a:solidFill>
                  <a:srgbClr val="080808"/>
                </a:solidFill>
              </a:rPr>
              <a:t> de </a:t>
            </a:r>
            <a:r>
              <a:rPr lang="en-US" sz="1200" b="1" dirty="0" err="1">
                <a:solidFill>
                  <a:srgbClr val="080808"/>
                </a:solidFill>
              </a:rPr>
              <a:t>três</a:t>
            </a:r>
            <a:r>
              <a:rPr lang="en-US" sz="1200" b="1" dirty="0">
                <a:solidFill>
                  <a:srgbClr val="080808"/>
                </a:solidFill>
              </a:rPr>
              <a:t> </a:t>
            </a:r>
            <a:r>
              <a:rPr lang="en-US" sz="1200" b="1" dirty="0" err="1">
                <a:solidFill>
                  <a:srgbClr val="080808"/>
                </a:solidFill>
              </a:rPr>
              <a:t>regiões</a:t>
            </a:r>
            <a:r>
              <a:rPr lang="en-US" sz="1200" b="1" dirty="0">
                <a:solidFill>
                  <a:srgbClr val="080808"/>
                </a:solidFill>
              </a:rPr>
              <a:t> da </a:t>
            </a:r>
            <a:r>
              <a:rPr lang="en-US" sz="1200" b="1" dirty="0" err="1">
                <a:solidFill>
                  <a:srgbClr val="080808"/>
                </a:solidFill>
              </a:rPr>
              <a:t>periferia</a:t>
            </a:r>
            <a:r>
              <a:rPr lang="en-US" sz="1200" b="1" dirty="0">
                <a:solidFill>
                  <a:srgbClr val="080808"/>
                </a:solidFill>
              </a:rPr>
              <a:t> de São Paulo </a:t>
            </a:r>
            <a:r>
              <a:rPr lang="en-US" sz="1200" b="1" dirty="0" err="1">
                <a:solidFill>
                  <a:srgbClr val="080808"/>
                </a:solidFill>
              </a:rPr>
              <a:t>em</a:t>
            </a:r>
            <a:r>
              <a:rPr lang="en-US" sz="1200" b="1" dirty="0">
                <a:solidFill>
                  <a:srgbClr val="080808"/>
                </a:solidFill>
              </a:rPr>
              <a:t> </a:t>
            </a:r>
            <a:r>
              <a:rPr lang="en-US" sz="1200" b="1" dirty="0" err="1">
                <a:solidFill>
                  <a:srgbClr val="080808"/>
                </a:solidFill>
              </a:rPr>
              <a:t>cinco</a:t>
            </a:r>
            <a:r>
              <a:rPr lang="en-US" sz="1200" b="1" dirty="0">
                <a:solidFill>
                  <a:srgbClr val="080808"/>
                </a:solidFill>
              </a:rPr>
              <a:t> </a:t>
            </a:r>
            <a:r>
              <a:rPr lang="en-US" sz="1200" b="1" dirty="0" err="1">
                <a:solidFill>
                  <a:srgbClr val="080808"/>
                </a:solidFill>
              </a:rPr>
              <a:t>instituições</a:t>
            </a:r>
            <a:r>
              <a:rPr lang="en-US" sz="1200" b="1" dirty="0">
                <a:solidFill>
                  <a:srgbClr val="080808"/>
                </a:solidFill>
              </a:rPr>
              <a:t>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80808"/>
                </a:solidFill>
              </a:rPr>
              <a:t>Zona Norte – </a:t>
            </a:r>
            <a:r>
              <a:rPr lang="en-US" sz="1200" dirty="0" err="1">
                <a:solidFill>
                  <a:srgbClr val="080808"/>
                </a:solidFill>
              </a:rPr>
              <a:t>Promove</a:t>
            </a:r>
            <a:r>
              <a:rPr lang="en-US" sz="1200" dirty="0">
                <a:solidFill>
                  <a:srgbClr val="080808"/>
                </a:solidFill>
              </a:rPr>
              <a:t> </a:t>
            </a:r>
            <a:r>
              <a:rPr lang="en-US" sz="1200" dirty="0" err="1">
                <a:solidFill>
                  <a:srgbClr val="080808"/>
                </a:solidFill>
              </a:rPr>
              <a:t>Ação</a:t>
            </a:r>
            <a:r>
              <a:rPr lang="en-US" sz="1200" dirty="0">
                <a:solidFill>
                  <a:srgbClr val="080808"/>
                </a:solidFill>
              </a:rPr>
              <a:t> Cultural Vila Albertina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80808"/>
                </a:solidFill>
              </a:rPr>
              <a:t>Zona </a:t>
            </a:r>
            <a:r>
              <a:rPr lang="en-US" sz="1200" dirty="0" err="1">
                <a:solidFill>
                  <a:srgbClr val="080808"/>
                </a:solidFill>
              </a:rPr>
              <a:t>Leste</a:t>
            </a:r>
            <a:r>
              <a:rPr lang="en-US" sz="1200" dirty="0">
                <a:solidFill>
                  <a:srgbClr val="080808"/>
                </a:solidFill>
              </a:rPr>
              <a:t> – Escola Municipal </a:t>
            </a:r>
            <a:r>
              <a:rPr lang="en-US" sz="1200" dirty="0" err="1">
                <a:solidFill>
                  <a:srgbClr val="080808"/>
                </a:solidFill>
              </a:rPr>
              <a:t>Cecília</a:t>
            </a:r>
            <a:r>
              <a:rPr lang="en-US" sz="1200" dirty="0">
                <a:solidFill>
                  <a:srgbClr val="080808"/>
                </a:solidFill>
              </a:rPr>
              <a:t> </a:t>
            </a:r>
            <a:r>
              <a:rPr lang="en-US" sz="1200" dirty="0" err="1">
                <a:solidFill>
                  <a:srgbClr val="080808"/>
                </a:solidFill>
              </a:rPr>
              <a:t>Meireles</a:t>
            </a:r>
            <a:endParaRPr lang="en-US" sz="1200" dirty="0">
              <a:solidFill>
                <a:srgbClr val="080808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80808"/>
                </a:solidFill>
              </a:rPr>
              <a:t>Zona </a:t>
            </a:r>
            <a:r>
              <a:rPr lang="en-US" sz="1200" dirty="0" err="1">
                <a:solidFill>
                  <a:srgbClr val="080808"/>
                </a:solidFill>
              </a:rPr>
              <a:t>Leste</a:t>
            </a:r>
            <a:r>
              <a:rPr lang="en-US" sz="1200" dirty="0">
                <a:solidFill>
                  <a:srgbClr val="080808"/>
                </a:solidFill>
              </a:rPr>
              <a:t> – </a:t>
            </a:r>
            <a:r>
              <a:rPr lang="en-US" sz="1200" dirty="0" err="1">
                <a:solidFill>
                  <a:srgbClr val="080808"/>
                </a:solidFill>
              </a:rPr>
              <a:t>Movimento</a:t>
            </a:r>
            <a:r>
              <a:rPr lang="en-US" sz="1200" dirty="0">
                <a:solidFill>
                  <a:srgbClr val="080808"/>
                </a:solidFill>
              </a:rPr>
              <a:t> de </a:t>
            </a:r>
            <a:r>
              <a:rPr lang="en-US" sz="1200" dirty="0" err="1">
                <a:solidFill>
                  <a:srgbClr val="080808"/>
                </a:solidFill>
              </a:rPr>
              <a:t>Alfabetização</a:t>
            </a:r>
            <a:r>
              <a:rPr lang="en-US" sz="1200" dirty="0">
                <a:solidFill>
                  <a:srgbClr val="080808"/>
                </a:solidFill>
              </a:rPr>
              <a:t> de </a:t>
            </a:r>
            <a:r>
              <a:rPr lang="en-US" sz="1200" dirty="0" err="1">
                <a:solidFill>
                  <a:srgbClr val="080808"/>
                </a:solidFill>
              </a:rPr>
              <a:t>Jovens</a:t>
            </a:r>
            <a:r>
              <a:rPr lang="en-US" sz="1200" dirty="0">
                <a:solidFill>
                  <a:srgbClr val="080808"/>
                </a:solidFill>
              </a:rPr>
              <a:t> e </a:t>
            </a:r>
            <a:r>
              <a:rPr lang="en-US" sz="1200" dirty="0" err="1">
                <a:solidFill>
                  <a:srgbClr val="080808"/>
                </a:solidFill>
              </a:rPr>
              <a:t>Adultos</a:t>
            </a:r>
            <a:endParaRPr lang="en-US" sz="1200" dirty="0">
              <a:solidFill>
                <a:srgbClr val="080808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80808"/>
                </a:solidFill>
              </a:rPr>
              <a:t>Zona Sul – Instituto </a:t>
            </a:r>
            <a:r>
              <a:rPr lang="en-US" sz="1200" dirty="0" err="1">
                <a:solidFill>
                  <a:srgbClr val="080808"/>
                </a:solidFill>
              </a:rPr>
              <a:t>Brasileiro</a:t>
            </a:r>
            <a:r>
              <a:rPr lang="en-US" sz="1200" dirty="0">
                <a:solidFill>
                  <a:srgbClr val="080808"/>
                </a:solidFill>
              </a:rPr>
              <a:t> de </a:t>
            </a:r>
            <a:r>
              <a:rPr lang="en-US" sz="1200" dirty="0" err="1">
                <a:solidFill>
                  <a:srgbClr val="080808"/>
                </a:solidFill>
              </a:rPr>
              <a:t>Estudos</a:t>
            </a:r>
            <a:r>
              <a:rPr lang="en-US" sz="1200" dirty="0">
                <a:solidFill>
                  <a:srgbClr val="080808"/>
                </a:solidFill>
              </a:rPr>
              <a:t> </a:t>
            </a:r>
            <a:r>
              <a:rPr lang="en-US" sz="1200" dirty="0" err="1">
                <a:solidFill>
                  <a:srgbClr val="080808"/>
                </a:solidFill>
              </a:rPr>
              <a:t>Comunitários</a:t>
            </a:r>
            <a:r>
              <a:rPr lang="en-US" sz="1200" dirty="0">
                <a:solidFill>
                  <a:srgbClr val="080808"/>
                </a:solidFill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80808"/>
                </a:solidFill>
              </a:rPr>
              <a:t>Zona Sul – Centro da </a:t>
            </a:r>
            <a:r>
              <a:rPr lang="en-US" sz="1200" dirty="0" err="1">
                <a:solidFill>
                  <a:srgbClr val="080808"/>
                </a:solidFill>
              </a:rPr>
              <a:t>Criança</a:t>
            </a:r>
            <a:r>
              <a:rPr lang="en-US" sz="1200" dirty="0">
                <a:solidFill>
                  <a:srgbClr val="080808"/>
                </a:solidFill>
              </a:rPr>
              <a:t> e </a:t>
            </a:r>
            <a:r>
              <a:rPr lang="en-US" sz="1200" dirty="0" err="1">
                <a:solidFill>
                  <a:srgbClr val="080808"/>
                </a:solidFill>
              </a:rPr>
              <a:t>Adolescente</a:t>
            </a:r>
            <a:r>
              <a:rPr lang="en-US" sz="1200" dirty="0">
                <a:solidFill>
                  <a:srgbClr val="080808"/>
                </a:solidFill>
              </a:rPr>
              <a:t> Santos </a:t>
            </a:r>
            <a:r>
              <a:rPr lang="en-US" sz="1200" dirty="0" err="1">
                <a:solidFill>
                  <a:srgbClr val="080808"/>
                </a:solidFill>
              </a:rPr>
              <a:t>Mártires</a:t>
            </a:r>
            <a:r>
              <a:rPr lang="en-US" sz="1200" dirty="0">
                <a:solidFill>
                  <a:srgbClr val="080808"/>
                </a:solidFill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80808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BB06BC-D750-1EE1-23D6-E483977FA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0" i="0" u="none" strike="noStrike" kern="1200" baseline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La población objetivo de la iniciativa y la condición de vulnerabilidad asociada a ella </a:t>
            </a:r>
          </a:p>
        </p:txBody>
      </p:sp>
    </p:spTree>
    <p:extLst>
      <p:ext uri="{BB962C8B-B14F-4D97-AF65-F5344CB8AC3E}">
        <p14:creationId xmlns:p14="http://schemas.microsoft.com/office/powerpoint/2010/main" val="413026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m 14" descr="Pessoas sentadas em cadeiras&#10;&#10;Descrição gerada automaticamente com confiança média">
            <a:extLst>
              <a:ext uri="{FF2B5EF4-FFF2-40B4-BE49-F238E27FC236}">
                <a16:creationId xmlns:a16="http://schemas.microsoft.com/office/drawing/2014/main" id="{79F98518-58B7-43DF-53BA-F0857D693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" r="-2" b="1941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Imagem 3" descr="Gráfico de dispersão&#10;&#10;Descrição gerada automaticamente com confiança baixa">
            <a:extLst>
              <a:ext uri="{FF2B5EF4-FFF2-40B4-BE49-F238E27FC236}">
                <a16:creationId xmlns:a16="http://schemas.microsoft.com/office/drawing/2014/main" id="{E07773DC-3A5F-FCA5-C19F-D0A489EC82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88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50" name="Freeform: Shape 49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2" name="Freeform: Shape 51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BB06BC-D750-1EE1-23D6-E483977FA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6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metodología utilizada o los aspectos innovadores de la iniciativa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E00C2C-5AA0-84E0-18A9-88482C7D7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b="0" i="0" u="none" strike="noStrike" baseline="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 err="1"/>
              <a:t>Metodologia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participativa</a:t>
            </a:r>
            <a:r>
              <a:rPr lang="en-US" sz="2000" b="0" i="0" u="none" strike="noStrike" baseline="0" dirty="0"/>
              <a:t> do </a:t>
            </a:r>
            <a:r>
              <a:rPr lang="en-US" sz="2000" b="0" i="0" u="none" strike="noStrike" baseline="0" dirty="0" err="1"/>
              <a:t>início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ao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fim</a:t>
            </a:r>
            <a:r>
              <a:rPr lang="en-US" sz="2000" b="0" i="0" u="none" strike="noStrike" baseline="0" dirty="0"/>
              <a:t> da </a:t>
            </a:r>
            <a:r>
              <a:rPr lang="en-US" sz="2000" b="0" i="0" u="none" strike="noStrike" baseline="0" dirty="0" err="1"/>
              <a:t>formação</a:t>
            </a:r>
            <a:endParaRPr lang="en-US" sz="2000" b="0" i="0" u="none" strike="noStrike" baseline="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Círculos</a:t>
            </a:r>
            <a:r>
              <a:rPr lang="en-US" sz="2000" dirty="0"/>
              <a:t> de 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Cultura</a:t>
            </a:r>
            <a:r>
              <a:rPr lang="en-US" sz="2000" b="0" i="0" u="none" strike="noStrike" baseline="0" dirty="0"/>
              <a:t> com base </a:t>
            </a:r>
            <a:r>
              <a:rPr lang="en-US" sz="2000" b="0" i="0" u="none" strike="noStrike" baseline="0" dirty="0" err="1"/>
              <a:t>em</a:t>
            </a:r>
            <a:r>
              <a:rPr lang="en-US" sz="2000" b="0" i="0" u="none" strike="noStrike" baseline="0" dirty="0"/>
              <a:t> Paulo Freire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 err="1"/>
              <a:t>Exposição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dialogada</a:t>
            </a:r>
            <a:endParaRPr lang="en-US" sz="2000" b="0" i="0" u="none" strike="noStrike" baseline="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Sala de aula </a:t>
            </a:r>
            <a:r>
              <a:rPr lang="en-US" sz="2000" dirty="0" err="1"/>
              <a:t>invertida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 err="1"/>
              <a:t>Situação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problema</a:t>
            </a:r>
            <a:endParaRPr lang="en-US" sz="2000" b="0" i="0" u="none" strike="noStrike" baseline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56472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D3D18089-D8E4-0EAB-116D-854F0ADEE3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1" b="47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4" name="Imagem 3" descr="Gráfico de dispersão&#10;&#10;Descrição gerada automaticamente com confiança baixa">
            <a:extLst>
              <a:ext uri="{FF2B5EF4-FFF2-40B4-BE49-F238E27FC236}">
                <a16:creationId xmlns:a16="http://schemas.microsoft.com/office/drawing/2014/main" id="{FD080AC9-1DF6-BD67-724C-285EC746FE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0" r="75130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BB06BC-D750-1EE1-23D6-E483977FA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681038"/>
            <a:ext cx="280450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4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 barreras que se identificaron durante la implementación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E00C2C-5AA0-84E0-18A9-88482C7D7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2258171"/>
            <a:ext cx="2804504" cy="3918792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800" b="0" i="0" u="none" strike="noStrike" baseline="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/>
              <a:t>Realizar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formações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presenciais</a:t>
            </a:r>
            <a:r>
              <a:rPr lang="en-US" sz="1800" b="0" i="0" u="none" strike="noStrike" baseline="0" dirty="0"/>
              <a:t> no </a:t>
            </a:r>
            <a:r>
              <a:rPr lang="en-US" sz="1800" b="0" i="0" u="none" strike="noStrike" baseline="0" dirty="0" err="1"/>
              <a:t>contexto</a:t>
            </a:r>
            <a:r>
              <a:rPr lang="en-US" sz="1800" b="0" i="0" u="none" strike="noStrike" baseline="0" dirty="0"/>
              <a:t> da </a:t>
            </a:r>
            <a:r>
              <a:rPr lang="en-US" sz="1800" b="0" i="0" u="none" strike="noStrike" baseline="0" dirty="0" err="1"/>
              <a:t>pandemia</a:t>
            </a:r>
            <a:endParaRPr lang="en-US" sz="1800" b="0" i="0" u="none" strike="noStrike" baseline="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/>
              <a:t>Mobilizar</a:t>
            </a:r>
            <a:r>
              <a:rPr lang="en-US" sz="1800" dirty="0"/>
              <a:t> a </a:t>
            </a:r>
            <a:r>
              <a:rPr lang="en-US" sz="1800" dirty="0" err="1"/>
              <a:t>população</a:t>
            </a:r>
            <a:r>
              <a:rPr lang="en-US" sz="1800" dirty="0"/>
              <a:t> para a </a:t>
            </a:r>
            <a:r>
              <a:rPr lang="en-US" sz="1800" dirty="0" err="1"/>
              <a:t>formação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meio</a:t>
            </a:r>
            <a:r>
              <a:rPr lang="en-US" sz="1800" dirty="0"/>
              <a:t> a </a:t>
            </a:r>
            <a:r>
              <a:rPr lang="en-US" sz="1800" dirty="0" err="1"/>
              <a:t>tantas</a:t>
            </a:r>
            <a:r>
              <a:rPr lang="en-US" sz="1800" dirty="0"/>
              <a:t> fake news e infodemia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O </a:t>
            </a:r>
            <a:r>
              <a:rPr lang="en-US" sz="1800" dirty="0" err="1"/>
              <a:t>descaso</a:t>
            </a:r>
            <a:r>
              <a:rPr lang="en-US" sz="1800" dirty="0"/>
              <a:t> de </a:t>
            </a:r>
            <a:r>
              <a:rPr lang="en-US" sz="1800" dirty="0" err="1"/>
              <a:t>autoridades</a:t>
            </a:r>
            <a:r>
              <a:rPr lang="en-US" sz="1800" dirty="0"/>
              <a:t> </a:t>
            </a:r>
            <a:r>
              <a:rPr lang="en-US" sz="1800" dirty="0" err="1"/>
              <a:t>federais</a:t>
            </a:r>
            <a:r>
              <a:rPr lang="en-US" sz="1800" dirty="0"/>
              <a:t> </a:t>
            </a:r>
            <a:r>
              <a:rPr lang="en-US" sz="1800" dirty="0" err="1"/>
              <a:t>sobre</a:t>
            </a:r>
            <a:r>
              <a:rPr lang="en-US" sz="1800" dirty="0"/>
              <a:t> a </a:t>
            </a:r>
            <a:r>
              <a:rPr lang="en-US" sz="1800" dirty="0" err="1"/>
              <a:t>pandemia</a:t>
            </a: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5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946C9F56-0A43-4279-6D1F-B903A5625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4" name="Imagem 3" descr="Gráfico de dispersão&#10;&#10;Descrição gerada automaticamente com confiança baixa">
            <a:extLst>
              <a:ext uri="{FF2B5EF4-FFF2-40B4-BE49-F238E27FC236}">
                <a16:creationId xmlns:a16="http://schemas.microsoft.com/office/drawing/2014/main" id="{DAA22C30-04AF-7654-EA2C-A0B08EE41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0" r="75130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BB06BC-D750-1EE1-23D6-E483977FA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681038"/>
            <a:ext cx="280450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2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Los logros o principales resultados de la iniciativa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E00C2C-5AA0-84E0-18A9-88482C7D7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29" y="2258171"/>
            <a:ext cx="3323771" cy="3971650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 err="1"/>
              <a:t>Formar</a:t>
            </a:r>
            <a:r>
              <a:rPr lang="en-US" sz="1400" b="0" i="0" u="none" strike="noStrike" baseline="0" dirty="0"/>
              <a:t>  223 </a:t>
            </a:r>
            <a:r>
              <a:rPr lang="en-US" sz="1400" b="0" i="0" u="none" strike="noStrike" baseline="0" dirty="0" err="1"/>
              <a:t>multiplicadores</a:t>
            </a:r>
            <a:r>
              <a:rPr lang="en-US" sz="1400" b="0" i="0" u="none" strike="noStrike" baseline="0" dirty="0"/>
              <a:t> entre </a:t>
            </a:r>
            <a:r>
              <a:rPr lang="en-US" sz="1400" b="0" i="0" u="none" strike="noStrike" baseline="0" dirty="0" err="1"/>
              <a:t>crianças</a:t>
            </a:r>
            <a:r>
              <a:rPr lang="en-US" sz="1400" b="0" i="0" u="none" strike="noStrike" baseline="0" dirty="0"/>
              <a:t>, </a:t>
            </a:r>
            <a:r>
              <a:rPr lang="en-US" sz="1400" b="0" i="0" u="none" strike="noStrike" baseline="0" dirty="0" err="1"/>
              <a:t>adolescentes</a:t>
            </a:r>
            <a:r>
              <a:rPr lang="en-US" sz="1400" b="0" i="0" u="none" strike="noStrike" baseline="0" dirty="0"/>
              <a:t>, </a:t>
            </a:r>
            <a:r>
              <a:rPr lang="en-US" sz="1400" b="0" i="0" u="none" strike="noStrike" baseline="0" dirty="0" err="1"/>
              <a:t>jovens</a:t>
            </a:r>
            <a:r>
              <a:rPr lang="en-US" sz="1400" b="0" i="0" u="none" strike="noStrike" baseline="0" dirty="0"/>
              <a:t> e </a:t>
            </a:r>
            <a:r>
              <a:rPr lang="en-US" sz="1400" b="0" i="0" u="none" strike="noStrike" baseline="0" dirty="0" err="1"/>
              <a:t>adultos</a:t>
            </a:r>
            <a:r>
              <a:rPr lang="en-US" sz="1400" b="0" i="0" u="none" strike="noStrike" baseline="0" dirty="0"/>
              <a:t> para o </a:t>
            </a:r>
            <a:r>
              <a:rPr lang="en-US" sz="1400" b="0" i="0" u="none" strike="noStrike" baseline="0" dirty="0" err="1"/>
              <a:t>combate</a:t>
            </a:r>
            <a:r>
              <a:rPr lang="en-US" sz="1400" b="0" i="0" u="none" strike="noStrike" baseline="0" dirty="0"/>
              <a:t> à </a:t>
            </a:r>
            <a:r>
              <a:rPr lang="en-US" sz="1400" b="0" i="0" u="none" strike="noStrike" baseline="0" dirty="0" err="1"/>
              <a:t>pandemia</a:t>
            </a:r>
            <a:r>
              <a:rPr lang="en-US" sz="1400" b="0" i="0" u="none" strike="noStrike" baseline="0" dirty="0"/>
              <a:t> com a </a:t>
            </a:r>
            <a:r>
              <a:rPr lang="en-US" sz="1400" b="0" i="0" u="none" strike="noStrike" baseline="0" dirty="0" err="1"/>
              <a:t>utilização</a:t>
            </a:r>
            <a:r>
              <a:rPr lang="en-US" sz="1400" b="0" i="0" u="none" strike="noStrike" baseline="0" dirty="0"/>
              <a:t> do </a:t>
            </a:r>
            <a:r>
              <a:rPr lang="en-US" sz="1400" b="0" i="0" u="none" strike="noStrike" baseline="0" dirty="0" err="1"/>
              <a:t>Guia</a:t>
            </a:r>
            <a:r>
              <a:rPr lang="en-US" sz="1400" b="0" i="0" u="none" strike="noStrike" baseline="0" dirty="0"/>
              <a:t> da OPAS, com perspectiva de </a:t>
            </a:r>
            <a:r>
              <a:rPr lang="en-US" sz="1400" b="0" i="0" u="none" strike="noStrike" baseline="0" dirty="0" err="1"/>
              <a:t>atingir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mais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cerca</a:t>
            </a:r>
            <a:r>
              <a:rPr lang="en-US" sz="1400" b="0" i="0" u="none" strike="noStrike" baseline="0" dirty="0"/>
              <a:t> de 1.100 </a:t>
            </a:r>
            <a:r>
              <a:rPr lang="en-US" sz="1400" b="0" i="0" u="none" strike="noStrike" baseline="0" dirty="0" err="1"/>
              <a:t>pessoas</a:t>
            </a:r>
            <a:r>
              <a:rPr lang="en-US" sz="1400" b="0" i="0" u="none" strike="noStrike" baseline="0" dirty="0"/>
              <a:t>, de forma </a:t>
            </a:r>
            <a:r>
              <a:rPr lang="en-US" sz="1400" b="0" i="0" u="none" strike="noStrike" baseline="0" dirty="0" err="1"/>
              <a:t>indireta</a:t>
            </a:r>
            <a:endParaRPr lang="en-US" sz="1400" b="0" i="0" u="none" strike="noStrike" baseline="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dirty="0" err="1"/>
              <a:t>Transformar</a:t>
            </a:r>
            <a:r>
              <a:rPr lang="en-US" sz="1400" dirty="0"/>
              <a:t> o </a:t>
            </a:r>
            <a:r>
              <a:rPr lang="en-US" sz="1400" dirty="0" err="1"/>
              <a:t>Guia</a:t>
            </a:r>
            <a:r>
              <a:rPr lang="en-US" sz="1400" dirty="0"/>
              <a:t> da OPAS </a:t>
            </a:r>
            <a:r>
              <a:rPr lang="en-US" sz="1400" dirty="0" err="1"/>
              <a:t>numa</a:t>
            </a:r>
            <a:r>
              <a:rPr lang="en-US" sz="1400" dirty="0"/>
              <a:t> </a:t>
            </a:r>
            <a:r>
              <a:rPr lang="en-US" sz="1400" dirty="0" err="1"/>
              <a:t>linguagem</a:t>
            </a:r>
            <a:r>
              <a:rPr lang="en-US" sz="1400" dirty="0"/>
              <a:t> </a:t>
            </a:r>
            <a:r>
              <a:rPr lang="en-US" sz="1400" dirty="0" err="1"/>
              <a:t>mais</a:t>
            </a:r>
            <a:r>
              <a:rPr lang="en-US" sz="1400" dirty="0"/>
              <a:t> </a:t>
            </a:r>
            <a:r>
              <a:rPr lang="en-US" sz="1400" dirty="0" err="1"/>
              <a:t>acessível</a:t>
            </a:r>
            <a:r>
              <a:rPr lang="en-US" sz="1400" dirty="0"/>
              <a:t> para a </a:t>
            </a:r>
            <a:r>
              <a:rPr lang="en-US" sz="1400" dirty="0" err="1"/>
              <a:t>população</a:t>
            </a:r>
            <a:r>
              <a:rPr lang="en-US" sz="1400" dirty="0"/>
              <a:t> </a:t>
            </a:r>
            <a:r>
              <a:rPr lang="en-US" sz="1400" dirty="0" err="1"/>
              <a:t>atendida</a:t>
            </a: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 err="1"/>
              <a:t>Elaborar</a:t>
            </a:r>
            <a:r>
              <a:rPr lang="en-US" sz="1400" b="0" i="0" u="none" strike="noStrike" baseline="0" dirty="0"/>
              <a:t> e </a:t>
            </a:r>
            <a:r>
              <a:rPr lang="en-US" sz="1400" b="0" i="0" u="none" strike="noStrike" baseline="0" dirty="0" err="1"/>
              <a:t>distribuir</a:t>
            </a:r>
            <a:r>
              <a:rPr lang="en-US" sz="1400" b="0" i="0" u="none" strike="noStrike" baseline="0" dirty="0"/>
              <a:t> 350 </a:t>
            </a:r>
            <a:r>
              <a:rPr lang="en-US" sz="1400" b="0" i="0" u="none" strike="noStrike" baseline="0" dirty="0" err="1"/>
              <a:t>Guias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Essenciais</a:t>
            </a:r>
            <a:r>
              <a:rPr lang="en-US" sz="1400" b="0" i="0" u="none" strike="noStrike" baseline="0" dirty="0"/>
              <a:t> entre as </a:t>
            </a:r>
            <a:r>
              <a:rPr lang="en-US" sz="1400" b="0" i="0" u="none" strike="noStrike" baseline="0" dirty="0" err="1"/>
              <a:t>comunidades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participantes</a:t>
            </a:r>
            <a:endParaRPr lang="en-US" sz="1400" b="0" i="0" u="none" strike="noStrike" baseline="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dirty="0" err="1"/>
              <a:t>Elaborar</a:t>
            </a:r>
            <a:r>
              <a:rPr lang="en-US" sz="1400" dirty="0"/>
              <a:t> e </a:t>
            </a:r>
            <a:r>
              <a:rPr lang="en-US" sz="1400" dirty="0" err="1"/>
              <a:t>distribuir</a:t>
            </a:r>
            <a:r>
              <a:rPr lang="en-US" sz="1400" dirty="0"/>
              <a:t> 1.000 folders para as </a:t>
            </a:r>
            <a:r>
              <a:rPr lang="en-US" sz="1400" dirty="0" err="1"/>
              <a:t>comunidades</a:t>
            </a:r>
            <a:r>
              <a:rPr lang="en-US" sz="1400" dirty="0"/>
              <a:t> </a:t>
            </a:r>
            <a:r>
              <a:rPr lang="en-US" sz="1400" dirty="0" err="1"/>
              <a:t>participantes</a:t>
            </a:r>
            <a:endParaRPr lang="en-US" sz="1400" b="0" i="0" u="none" strike="noStrike" baseline="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dirty="0" err="1"/>
              <a:t>Contribuir</a:t>
            </a:r>
            <a:r>
              <a:rPr lang="en-US" sz="1400" dirty="0"/>
              <a:t> com o </a:t>
            </a:r>
            <a:r>
              <a:rPr lang="en-US" sz="1400" dirty="0" err="1"/>
              <a:t>comércio</a:t>
            </a:r>
            <a:r>
              <a:rPr lang="en-US" sz="1400" dirty="0"/>
              <a:t> local da Zona Sul pela </a:t>
            </a:r>
            <a:r>
              <a:rPr lang="en-US" sz="1400" dirty="0" err="1"/>
              <a:t>confecção</a:t>
            </a:r>
            <a:r>
              <a:rPr lang="en-US" sz="1400" dirty="0"/>
              <a:t> de 700 </a:t>
            </a:r>
            <a:r>
              <a:rPr lang="en-US" sz="1400" dirty="0" err="1"/>
              <a:t>máscaras</a:t>
            </a:r>
            <a:r>
              <a:rPr lang="en-US" sz="1400" dirty="0"/>
              <a:t> de </a:t>
            </a:r>
            <a:r>
              <a:rPr lang="en-US" sz="1400" dirty="0" err="1"/>
              <a:t>proteção</a:t>
            </a:r>
            <a:r>
              <a:rPr lang="en-US" sz="1400" dirty="0"/>
              <a:t> contra a COVID-19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b="0" i="0" u="none" strike="noStrike" baseline="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255119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Grupo de pessoas em pé&#10;&#10;Descrição gerada automaticamente">
            <a:extLst>
              <a:ext uri="{FF2B5EF4-FFF2-40B4-BE49-F238E27FC236}">
                <a16:creationId xmlns:a16="http://schemas.microsoft.com/office/drawing/2014/main" id="{A7A426C2-67EB-EC7E-7D85-6A59285FC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4" name="Imagem 3" descr="Gráfico de dispersão&#10;&#10;Descrição gerada automaticamente com confiança baixa">
            <a:extLst>
              <a:ext uri="{FF2B5EF4-FFF2-40B4-BE49-F238E27FC236}">
                <a16:creationId xmlns:a16="http://schemas.microsoft.com/office/drawing/2014/main" id="{CCC13939-6A1D-ABA5-C891-FB612A5134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0" r="75130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BB06BC-D750-1EE1-23D6-E483977FA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681038"/>
            <a:ext cx="280450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Los </a:t>
            </a:r>
            <a:r>
              <a:rPr lang="en-US" sz="2800" b="0" i="0" u="none" strike="noStrike" kern="1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aprendizajes</a:t>
            </a:r>
            <a:r>
              <a:rPr lang="en-US" sz="2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que se </a:t>
            </a:r>
            <a:r>
              <a:rPr lang="en-US" sz="2800" b="0" i="0" u="none" strike="noStrike" kern="1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obtuvieron</a:t>
            </a:r>
            <a:r>
              <a:rPr lang="en-US" sz="28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E00C2C-5AA0-84E0-18A9-88482C7D7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6" y="2258171"/>
            <a:ext cx="3590544" cy="4365132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 err="1"/>
              <a:t>Vivenciar</a:t>
            </a:r>
            <a:r>
              <a:rPr lang="en-US" sz="1400" b="0" i="0" u="none" strike="noStrike" baseline="0" dirty="0"/>
              <a:t> e </a:t>
            </a:r>
            <a:r>
              <a:rPr lang="en-US" sz="1400" b="0" i="0" u="none" strike="noStrike" baseline="0" dirty="0" err="1"/>
              <a:t>entender</a:t>
            </a:r>
            <a:r>
              <a:rPr lang="en-US" sz="1400" b="0" i="0" u="none" strike="noStrike" baseline="0" dirty="0"/>
              <a:t> um </a:t>
            </a:r>
            <a:r>
              <a:rPr lang="en-US" sz="1400" b="0" i="0" u="none" strike="noStrike" baseline="0" dirty="0" err="1"/>
              <a:t>pouco</a:t>
            </a:r>
            <a:r>
              <a:rPr lang="en-US" sz="1400" b="0" i="0" u="none" strike="noStrike" baseline="0" dirty="0"/>
              <a:t> de </a:t>
            </a:r>
            <a:r>
              <a:rPr lang="en-US" sz="1400" b="0" i="0" u="none" strike="noStrike" baseline="0" dirty="0" err="1"/>
              <a:t>uma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experiência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em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nível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internacional</a:t>
            </a:r>
            <a:r>
              <a:rPr lang="en-US" sz="1400" b="0" i="0" u="none" strike="noStrike" baseline="0" dirty="0"/>
              <a:t> com a OPAS </a:t>
            </a:r>
            <a:r>
              <a:rPr lang="en-US" sz="1400" b="0" i="0" u="none" strike="noStrike" baseline="0" dirty="0" err="1"/>
              <a:t>envolvendo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vários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países</a:t>
            </a:r>
            <a:endParaRPr lang="en-US" sz="1400" b="0" i="0" u="none" strike="noStrike" baseline="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Como </a:t>
            </a:r>
            <a:r>
              <a:rPr lang="en-US" sz="1400" dirty="0" err="1"/>
              <a:t>colaborar</a:t>
            </a:r>
            <a:r>
              <a:rPr lang="en-US" sz="1400" dirty="0"/>
              <a:t> de forma </a:t>
            </a:r>
            <a:r>
              <a:rPr lang="en-US" sz="1400" dirty="0" err="1"/>
              <a:t>concreta</a:t>
            </a:r>
            <a:r>
              <a:rPr lang="en-US" sz="1400" dirty="0"/>
              <a:t> no </a:t>
            </a:r>
            <a:r>
              <a:rPr lang="en-US" sz="1400" dirty="0" err="1"/>
              <a:t>combate</a:t>
            </a:r>
            <a:r>
              <a:rPr lang="en-US" sz="1400" dirty="0"/>
              <a:t> a um </a:t>
            </a:r>
            <a:r>
              <a:rPr lang="en-US" sz="1400" dirty="0" err="1"/>
              <a:t>problema</a:t>
            </a:r>
            <a:r>
              <a:rPr lang="en-US" sz="1400" b="0" i="0" u="none" strike="noStrike" baseline="0" dirty="0"/>
              <a:t> de </a:t>
            </a:r>
            <a:r>
              <a:rPr lang="en-US" sz="1400" b="0" i="0" u="none" strike="noStrike" baseline="0" dirty="0" err="1"/>
              <a:t>saúde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pública</a:t>
            </a:r>
            <a:r>
              <a:rPr lang="en-US" sz="1400" b="0" i="0" u="none" strike="noStrike" baseline="0" dirty="0"/>
              <a:t>, </a:t>
            </a:r>
            <a:r>
              <a:rPr lang="en-US" sz="1400" b="0" i="0" u="none" strike="noStrike" baseline="0" dirty="0" err="1"/>
              <a:t>na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dimensão</a:t>
            </a:r>
            <a:r>
              <a:rPr lang="en-US" sz="1400" b="0" i="0" u="none" strike="noStrike" baseline="0" dirty="0"/>
              <a:t> da </a:t>
            </a:r>
            <a:r>
              <a:rPr lang="en-US" sz="1400" b="0" i="0" u="none" strike="noStrike" baseline="0" dirty="0" err="1"/>
              <a:t>pandemia</a:t>
            </a:r>
            <a:r>
              <a:rPr lang="en-US" sz="1400" b="0" i="0" u="none" strike="noStrike" baseline="0" dirty="0"/>
              <a:t> da COVID-19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dirty="0" err="1"/>
              <a:t>Envolver</a:t>
            </a:r>
            <a:r>
              <a:rPr lang="en-US" sz="1400" dirty="0"/>
              <a:t> a </a:t>
            </a:r>
            <a:r>
              <a:rPr lang="en-US" sz="1400" dirty="0" err="1"/>
              <a:t>comunidade</a:t>
            </a:r>
            <a:r>
              <a:rPr lang="en-US" sz="1400" dirty="0"/>
              <a:t> das </a:t>
            </a:r>
            <a:r>
              <a:rPr lang="en-US" sz="1400" dirty="0" err="1"/>
              <a:t>periferias</a:t>
            </a:r>
            <a:r>
              <a:rPr lang="en-US" sz="1400" dirty="0"/>
              <a:t> de São Paulo no </a:t>
            </a:r>
            <a:r>
              <a:rPr lang="en-US" sz="1400" dirty="0" err="1"/>
              <a:t>combate</a:t>
            </a:r>
            <a:r>
              <a:rPr lang="en-US" sz="1400" dirty="0"/>
              <a:t> à </a:t>
            </a:r>
            <a:r>
              <a:rPr lang="en-US" sz="1400" dirty="0" err="1"/>
              <a:t>pandemia</a:t>
            </a:r>
            <a:r>
              <a:rPr lang="en-US" sz="1400" dirty="0"/>
              <a:t> da COVID-19 com </a:t>
            </a:r>
            <a:r>
              <a:rPr lang="en-US" sz="1400" dirty="0" err="1"/>
              <a:t>educadores</a:t>
            </a:r>
            <a:r>
              <a:rPr lang="en-US" sz="1400" dirty="0"/>
              <a:t> das </a:t>
            </a:r>
            <a:r>
              <a:rPr lang="en-US" sz="1400" dirty="0" err="1"/>
              <a:t>comunidades</a:t>
            </a:r>
            <a:r>
              <a:rPr lang="en-US" sz="1400" dirty="0"/>
              <a:t> </a:t>
            </a:r>
            <a:r>
              <a:rPr lang="en-US" sz="1400" dirty="0" err="1"/>
              <a:t>atendidas</a:t>
            </a: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 err="1"/>
              <a:t>Transformar</a:t>
            </a:r>
            <a:r>
              <a:rPr lang="en-US" sz="1400" b="0" i="0" u="none" strike="noStrike" baseline="0" dirty="0"/>
              <a:t> a </a:t>
            </a:r>
            <a:r>
              <a:rPr lang="en-US" sz="1400" b="0" i="0" u="none" strike="noStrike" baseline="0" dirty="0" err="1"/>
              <a:t>lin</a:t>
            </a:r>
            <a:r>
              <a:rPr lang="en-US" sz="1400" dirty="0" err="1"/>
              <a:t>guagem</a:t>
            </a:r>
            <a:r>
              <a:rPr lang="en-US" sz="1400" dirty="0"/>
              <a:t> </a:t>
            </a:r>
            <a:r>
              <a:rPr lang="en-US" sz="1400" dirty="0" err="1"/>
              <a:t>especializada</a:t>
            </a:r>
            <a:r>
              <a:rPr lang="en-US" sz="1400" dirty="0"/>
              <a:t> e </a:t>
            </a:r>
            <a:r>
              <a:rPr lang="en-US" sz="1400" dirty="0" err="1"/>
              <a:t>complexa</a:t>
            </a:r>
            <a:r>
              <a:rPr lang="en-US" sz="1400" dirty="0"/>
              <a:t> do campo da </a:t>
            </a:r>
            <a:r>
              <a:rPr lang="en-US" sz="1400" dirty="0" err="1"/>
              <a:t>saúde</a:t>
            </a:r>
            <a:r>
              <a:rPr lang="en-US" sz="1400" dirty="0"/>
              <a:t> </a:t>
            </a:r>
            <a:r>
              <a:rPr lang="en-US" sz="1400" dirty="0" err="1"/>
              <a:t>numa</a:t>
            </a:r>
            <a:r>
              <a:rPr lang="en-US" sz="1400" dirty="0"/>
              <a:t> </a:t>
            </a:r>
            <a:r>
              <a:rPr lang="en-US" sz="1400" dirty="0" err="1"/>
              <a:t>linguagem</a:t>
            </a:r>
            <a:r>
              <a:rPr lang="en-US" sz="1400" dirty="0"/>
              <a:t> </a:t>
            </a:r>
            <a:r>
              <a:rPr lang="en-US" sz="1400" dirty="0" err="1"/>
              <a:t>mais</a:t>
            </a:r>
            <a:r>
              <a:rPr lang="en-US" sz="1400" dirty="0"/>
              <a:t> </a:t>
            </a:r>
            <a:r>
              <a:rPr lang="en-US" sz="1400" dirty="0" err="1"/>
              <a:t>acessível</a:t>
            </a:r>
            <a:r>
              <a:rPr lang="en-US" sz="1400" dirty="0"/>
              <a:t> para as </a:t>
            </a:r>
            <a:r>
              <a:rPr lang="en-US" sz="1400" dirty="0" err="1"/>
              <a:t>populações</a:t>
            </a:r>
            <a:r>
              <a:rPr lang="en-US" sz="1400" dirty="0"/>
              <a:t> </a:t>
            </a:r>
            <a:r>
              <a:rPr lang="en-US" sz="1400" dirty="0" err="1"/>
              <a:t>atendidas</a:t>
            </a:r>
            <a:r>
              <a:rPr lang="en-US" sz="1400" dirty="0"/>
              <a:t> </a:t>
            </a:r>
            <a:r>
              <a:rPr lang="en-US" sz="1400" b="0" i="0" u="none" strike="noStrike" baseline="0" dirty="0"/>
              <a:t> 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pt-BR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Compreender um pouco mais sobre a gravidade e complexidade do problema da pandemia de COVID-19, por conta do nosso pouco conhecimento sobre o coronavírus e das várias implicações da crise sanitária que vão muito além do âmbito da saúde, sob orientações da OPAS</a:t>
            </a:r>
            <a:endParaRPr lang="pt-B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b="0" i="0" u="none" strike="noStrike" baseline="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b="0" i="0" u="none" strike="noStrike" baseline="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560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pessoa, homem, no interior, segurando&#10;&#10;Descrição gerada automaticamente">
            <a:extLst>
              <a:ext uri="{FF2B5EF4-FFF2-40B4-BE49-F238E27FC236}">
                <a16:creationId xmlns:a16="http://schemas.microsoft.com/office/drawing/2014/main" id="{F7CED417-22E5-D741-A2EB-A176FC4610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4" name="Imagem 3" descr="Gráfico de dispersão&#10;&#10;Descrição gerada automaticamente com confiança baixa">
            <a:extLst>
              <a:ext uri="{FF2B5EF4-FFF2-40B4-BE49-F238E27FC236}">
                <a16:creationId xmlns:a16="http://schemas.microsoft.com/office/drawing/2014/main" id="{604FBC76-39B6-6EBF-A747-C9986652D2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r="75130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BB06BC-D750-1EE1-23D6-E483977FA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681038"/>
            <a:ext cx="280450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2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Otros aspectos que quieran destacar de su iniciativa en particular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E00C2C-5AA0-84E0-18A9-88482C7D7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2258171"/>
            <a:ext cx="3179064" cy="3918792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Combinar</a:t>
            </a:r>
            <a:r>
              <a:rPr lang="en-US" dirty="0"/>
              <a:t> </a:t>
            </a:r>
            <a:r>
              <a:rPr lang="en-US" dirty="0" err="1"/>
              <a:t>atividade</a:t>
            </a:r>
            <a:r>
              <a:rPr lang="en-US" dirty="0"/>
              <a:t> de </a:t>
            </a:r>
            <a:r>
              <a:rPr lang="en-US" dirty="0" err="1"/>
              <a:t>conscientização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a </a:t>
            </a:r>
            <a:r>
              <a:rPr lang="en-US" dirty="0" err="1"/>
              <a:t>pandemia</a:t>
            </a:r>
            <a:r>
              <a:rPr lang="en-US" dirty="0"/>
              <a:t> com a </a:t>
            </a:r>
            <a:r>
              <a:rPr lang="en-US" dirty="0" err="1"/>
              <a:t>geração</a:t>
            </a:r>
            <a:r>
              <a:rPr lang="en-US" dirty="0"/>
              <a:t> de </a:t>
            </a:r>
            <a:r>
              <a:rPr lang="en-US" dirty="0" err="1"/>
              <a:t>renda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comunidade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dirty="0" err="1"/>
              <a:t>Elaboração</a:t>
            </a:r>
            <a:r>
              <a:rPr lang="en-US" sz="2400" dirty="0"/>
              <a:t> de material </a:t>
            </a:r>
            <a:r>
              <a:rPr lang="en-US" sz="2400" dirty="0" err="1"/>
              <a:t>didático</a:t>
            </a:r>
            <a:r>
              <a:rPr lang="en-US" sz="2400" dirty="0"/>
              <a:t>: </a:t>
            </a:r>
            <a:r>
              <a:rPr lang="en-US" sz="2400" dirty="0" err="1"/>
              <a:t>cartaz</a:t>
            </a:r>
            <a:r>
              <a:rPr lang="en-US" sz="2400" dirty="0"/>
              <a:t>, </a:t>
            </a:r>
            <a:r>
              <a:rPr lang="en-US" sz="2400" dirty="0" err="1"/>
              <a:t>portfólio</a:t>
            </a:r>
            <a:r>
              <a:rPr lang="en-US" sz="2400" dirty="0"/>
              <a:t>, folder e </a:t>
            </a:r>
            <a:r>
              <a:rPr lang="en-US" sz="2400" dirty="0" err="1"/>
              <a:t>guia</a:t>
            </a:r>
            <a:r>
              <a:rPr lang="en-US" sz="2400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Pessoas andando na terra&#10;&#10;Descrição gerada automaticamente com confiança média">
            <a:extLst>
              <a:ext uri="{FF2B5EF4-FFF2-40B4-BE49-F238E27FC236}">
                <a16:creationId xmlns:a16="http://schemas.microsoft.com/office/drawing/2014/main" id="{10E502FD-5EE7-CBCD-F2A7-839B770BD5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6" r="-2" b="199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Imagem 3" descr="Gráfico de dispersão&#10;&#10;Descrição gerada automaticamente com confiança baixa">
            <a:extLst>
              <a:ext uri="{FF2B5EF4-FFF2-40B4-BE49-F238E27FC236}">
                <a16:creationId xmlns:a16="http://schemas.microsoft.com/office/drawing/2014/main" id="{604FBC76-39B6-6EBF-A747-C9986652D2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88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BB06BC-D750-1EE1-23D6-E483977FA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6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Otros aspectos que quieran destacar de su iniciativa en particular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E00C2C-5AA0-84E0-18A9-88482C7D7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700" b="0" i="0" u="none" strike="noStrike" baseline="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/>
              <a:t> </a:t>
            </a:r>
            <a:r>
              <a:rPr lang="en-US" sz="2000" dirty="0"/>
              <a:t>A </a:t>
            </a:r>
            <a:r>
              <a:rPr lang="en-US" sz="2000" dirty="0" err="1"/>
              <a:t>utilização</a:t>
            </a:r>
            <a:r>
              <a:rPr lang="en-US" sz="2000" dirty="0"/>
              <a:t> de </a:t>
            </a:r>
            <a:r>
              <a:rPr lang="en-US" sz="2000" dirty="0" err="1"/>
              <a:t>diferentes</a:t>
            </a:r>
            <a:r>
              <a:rPr lang="en-US" sz="2000" dirty="0"/>
              <a:t> </a:t>
            </a:r>
            <a:r>
              <a:rPr lang="en-US" sz="2000" dirty="0" err="1"/>
              <a:t>linguagens</a:t>
            </a:r>
            <a:r>
              <a:rPr lang="en-US" sz="2000" dirty="0"/>
              <a:t> (verbal, </a:t>
            </a:r>
            <a:r>
              <a:rPr lang="en-US" sz="2000" dirty="0" err="1"/>
              <a:t>imagética</a:t>
            </a:r>
            <a:r>
              <a:rPr lang="en-US" sz="2000" dirty="0"/>
              <a:t>, </a:t>
            </a:r>
            <a:r>
              <a:rPr lang="en-US" sz="2000" dirty="0" err="1"/>
              <a:t>sonora</a:t>
            </a:r>
            <a:r>
              <a:rPr lang="en-US" sz="2000" dirty="0"/>
              <a:t> etc.) no </a:t>
            </a:r>
            <a:r>
              <a:rPr lang="en-US" sz="2000" dirty="0" err="1"/>
              <a:t>desenvolvimento</a:t>
            </a:r>
            <a:r>
              <a:rPr lang="en-US" sz="2000" dirty="0"/>
              <a:t> dos </a:t>
            </a:r>
            <a:r>
              <a:rPr lang="en-US" sz="2000" dirty="0" err="1"/>
              <a:t>temas</a:t>
            </a:r>
            <a:r>
              <a:rPr lang="en-US" sz="2000" dirty="0"/>
              <a:t> das </a:t>
            </a:r>
            <a:r>
              <a:rPr lang="en-US" sz="2000" dirty="0" err="1"/>
              <a:t>formações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A </a:t>
            </a:r>
            <a:r>
              <a:rPr lang="en-US" sz="2000" b="1" dirty="0" err="1"/>
              <a:t>utilização</a:t>
            </a:r>
            <a:r>
              <a:rPr lang="en-US" sz="2000" b="1" dirty="0"/>
              <a:t> da </a:t>
            </a:r>
            <a:r>
              <a:rPr lang="en-US" sz="2000" b="1" dirty="0" err="1"/>
              <a:t>linguagem</a:t>
            </a:r>
            <a:r>
              <a:rPr lang="en-US" sz="2000" b="1" dirty="0"/>
              <a:t> do </a:t>
            </a:r>
            <a:r>
              <a:rPr lang="en-US" sz="2000" b="1" dirty="0" err="1"/>
              <a:t>grafite</a:t>
            </a:r>
            <a:r>
              <a:rPr lang="en-US" sz="2000" b="1" dirty="0"/>
              <a:t> </a:t>
            </a:r>
            <a:r>
              <a:rPr lang="en-US" sz="2000" b="1" dirty="0" err="1"/>
              <a:t>como</a:t>
            </a:r>
            <a:r>
              <a:rPr lang="en-US" sz="2000" b="1" dirty="0"/>
              <a:t> </a:t>
            </a:r>
            <a:r>
              <a:rPr lang="en-US" sz="2000" b="1" dirty="0" err="1"/>
              <a:t>expressão</a:t>
            </a:r>
            <a:r>
              <a:rPr lang="en-US" sz="2000" b="1" dirty="0"/>
              <a:t> da </a:t>
            </a:r>
            <a:r>
              <a:rPr lang="en-US" sz="2000" b="1" dirty="0" err="1"/>
              <a:t>cultura</a:t>
            </a:r>
            <a:r>
              <a:rPr lang="en-US" sz="2000" b="1" dirty="0"/>
              <a:t> do Hip-Hop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formação</a:t>
            </a:r>
            <a:r>
              <a:rPr lang="en-US" sz="2000" b="1" dirty="0"/>
              <a:t>, </a:t>
            </a:r>
            <a:r>
              <a:rPr lang="en-US" sz="2000" b="1" dirty="0" err="1"/>
              <a:t>envolvendo</a:t>
            </a:r>
            <a:r>
              <a:rPr lang="en-US" sz="2000" b="1" dirty="0"/>
              <a:t> </a:t>
            </a:r>
            <a:r>
              <a:rPr lang="en-US" sz="2000" b="1" dirty="0" err="1"/>
              <a:t>crianças</a:t>
            </a:r>
            <a:r>
              <a:rPr lang="en-US" sz="2000" b="1" dirty="0"/>
              <a:t> e adolescents </a:t>
            </a:r>
            <a:r>
              <a:rPr lang="en-US" sz="2000" b="1" dirty="0" err="1"/>
              <a:t>sobre</a:t>
            </a:r>
            <a:r>
              <a:rPr lang="en-US" sz="2000" b="1" dirty="0"/>
              <a:t> as </a:t>
            </a:r>
            <a:r>
              <a:rPr lang="en-US" sz="2000" b="1" dirty="0" err="1"/>
              <a:t>medidas</a:t>
            </a:r>
            <a:r>
              <a:rPr lang="en-US" sz="2000" b="1" dirty="0"/>
              <a:t> </a:t>
            </a:r>
            <a:r>
              <a:rPr lang="en-US" sz="2000" b="1" dirty="0" err="1"/>
              <a:t>não</a:t>
            </a:r>
            <a:r>
              <a:rPr lang="en-US" sz="2000" b="1" dirty="0"/>
              <a:t> </a:t>
            </a:r>
            <a:r>
              <a:rPr lang="en-US" sz="2000" b="1" dirty="0" err="1"/>
              <a:t>farmacológicas</a:t>
            </a:r>
            <a:r>
              <a:rPr lang="en-US" sz="2000" b="1" dirty="0"/>
              <a:t> do </a:t>
            </a:r>
            <a:r>
              <a:rPr lang="en-US" sz="2000" b="1" dirty="0" err="1"/>
              <a:t>Guia</a:t>
            </a:r>
            <a:r>
              <a:rPr lang="en-US" sz="2000" b="1" dirty="0"/>
              <a:t> da OPAS.</a:t>
            </a:r>
          </a:p>
        </p:txBody>
      </p:sp>
    </p:spTree>
    <p:extLst>
      <p:ext uri="{BB962C8B-B14F-4D97-AF65-F5344CB8AC3E}">
        <p14:creationId xmlns:p14="http://schemas.microsoft.com/office/powerpoint/2010/main" val="1746245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5E9C2F4C555B46A35D05B60D6F91BF" ma:contentTypeVersion="12" ma:contentTypeDescription="Create a new document." ma:contentTypeScope="" ma:versionID="8d50474303f468c9eb90f1d447241b22">
  <xsd:schema xmlns:xsd="http://www.w3.org/2001/XMLSchema" xmlns:xs="http://www.w3.org/2001/XMLSchema" xmlns:p="http://schemas.microsoft.com/office/2006/metadata/properties" xmlns:ns2="dcfb2e02-8443-4dbb-b6c1-7bcf9e1372ef" xmlns:ns3="4ffb77a4-5f59-45a7-845c-9913d3ca0679" targetNamespace="http://schemas.microsoft.com/office/2006/metadata/properties" ma:root="true" ma:fieldsID="5db2b84a159045ee3399ba1cbdaabfcc" ns2:_="" ns3:_="">
    <xsd:import namespace="dcfb2e02-8443-4dbb-b6c1-7bcf9e1372ef"/>
    <xsd:import namespace="4ffb77a4-5f59-45a7-845c-9913d3ca06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b2e02-8443-4dbb-b6c1-7bcf9e1372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b77a4-5f59-45a7-845c-9913d3ca067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D39DFA-20ED-4595-A1A9-D0E002AD741F}"/>
</file>

<file path=customXml/itemProps2.xml><?xml version="1.0" encoding="utf-8"?>
<ds:datastoreItem xmlns:ds="http://schemas.openxmlformats.org/officeDocument/2006/customXml" ds:itemID="{776E95FD-D755-4EDA-BDC8-BFF7F06A55C5}"/>
</file>

<file path=customXml/itemProps3.xml><?xml version="1.0" encoding="utf-8"?>
<ds:datastoreItem xmlns:ds="http://schemas.openxmlformats.org/officeDocument/2006/customXml" ds:itemID="{9F15C6C2-D070-4AB8-AB9A-F58193F8A043}"/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466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CIDFont+F1</vt:lpstr>
      <vt:lpstr>Tema do Office</vt:lpstr>
      <vt:lpstr>Em tempos de pandemia, informação é vida</vt:lpstr>
      <vt:lpstr>La población objetivo de la iniciativa y la condición de vulnerabilidad asociada a ella </vt:lpstr>
      <vt:lpstr>La metodología utilizada o los aspectos innovadores de la iniciativa </vt:lpstr>
      <vt:lpstr>Las barreras que se identificaron durante la implementación </vt:lpstr>
      <vt:lpstr>Los logros o principales resultados de la iniciativa </vt:lpstr>
      <vt:lpstr>Los aprendizajes que se obtuvieron </vt:lpstr>
      <vt:lpstr>Otros aspectos que quieran destacar de su iniciativa en particular </vt:lpstr>
      <vt:lpstr>Otros aspectos que quieran destacar de su iniciativa en particular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Nascimento</dc:creator>
  <cp:lastModifiedBy>Luiz Nascimento</cp:lastModifiedBy>
  <cp:revision>19</cp:revision>
  <dcterms:created xsi:type="dcterms:W3CDTF">2022-05-10T21:30:45Z</dcterms:created>
  <dcterms:modified xsi:type="dcterms:W3CDTF">2022-05-12T22:23:10Z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0x0101005E5E9C2F4C555B46A35D05B60D6F91BF</vt:lpwstr>
  </property>
</Properties>
</file>