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9388475" cy="7102475"/>
  <p:embeddedFontLst>
    <p:embeddedFont>
      <p:font typeface="Quattrocento Sans"/>
      <p:regular r:id="rId18"/>
      <p:bold r:id="rId19"/>
      <p:italic r:id="rId20"/>
      <p:boldItalic r:id="rId21"/>
    </p:embeddedFont>
    <p:embeddedFont>
      <p:font typeface="Arial Black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hJtYZSG574KWjGItsrg0HDxm8n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italic.fntdata"/><Relationship Id="rId22" Type="http://schemas.openxmlformats.org/officeDocument/2006/relationships/font" Target="fonts/ArialBlack-regular.fntdata"/><Relationship Id="rId21" Type="http://schemas.openxmlformats.org/officeDocument/2006/relationships/font" Target="fonts/QuattrocentoSans-boldItalic.fntdata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QuattrocentoSans-bold.fntdata"/><Relationship Id="rId18" Type="http://schemas.openxmlformats.org/officeDocument/2006/relationships/font" Target="fonts/QuattrocentoSa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Para usar esta diapositiva de animación de título con una nueva imagen, simplemente 1) mueva la forma semitransparente superior a un lado, 2) elimine la imagen de marcador de posición, 3) haga clic en el icono de imagen para agregar una imagen nueva, 4) mueva la forma semitransparente a la posición original, 5) actualice el texto de la diapositiva.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0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0:notes"/>
          <p:cNvSpPr txBox="1"/>
          <p:nvPr>
            <p:ph idx="3" type="hdr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360" name="Google Shape;360;p10:notes"/>
          <p:cNvSpPr txBox="1"/>
          <p:nvPr>
            <p:ph idx="11" type="ftr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Quattrocento Sans"/>
              <a:buNone/>
            </a:pPr>
            <a:r>
              <a:rPr b="0" i="0" lang="es-ES" sz="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 2014 Microsoft Corporation. Todos los derechos reservados. MICROSOFT NO OFRECE GARANTÍAS, NI EXPRESAS, NI IMPLÍCITAS NI OBLIGATORIAS, RESPECTO A LA INFORMACIÓN QUE SE MUESTRA EN ESTA PRESENTACIÓN.</a:t>
            </a:r>
            <a:endParaRPr/>
          </a:p>
        </p:txBody>
      </p:sp>
      <p:sp>
        <p:nvSpPr>
          <p:cNvPr id="361" name="Google Shape;361;p10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u="none" cap="none" strike="noStrike">
                <a:solidFill>
                  <a:srgbClr val="000000"/>
                </a:solidFill>
              </a:rPr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362" name="Google Shape;362;p10:notes"/>
          <p:cNvSpPr txBox="1"/>
          <p:nvPr>
            <p:ph idx="10" type="dt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11/05/2022 18:26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1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Combine una imagen y varias afirmaciones clave con una cuadrícula muy eficaz.</a:t>
            </a:r>
            <a:endParaRPr/>
          </a:p>
        </p:txBody>
      </p:sp>
      <p:sp>
        <p:nvSpPr>
          <p:cNvPr id="377" name="Google Shape;377;p11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2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2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2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Combine una imagen y varias afirmaciones clave con una cuadrícula muy eficaz.</a:t>
            </a:r>
            <a:endParaRPr/>
          </a:p>
        </p:txBody>
      </p:sp>
      <p:sp>
        <p:nvSpPr>
          <p:cNvPr id="224" name="Google Shape;224;p2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3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:notes"/>
          <p:cNvSpPr txBox="1"/>
          <p:nvPr>
            <p:ph idx="3" type="hdr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235" name="Google Shape;235;p3:notes"/>
          <p:cNvSpPr txBox="1"/>
          <p:nvPr>
            <p:ph idx="11" type="ftr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Quattrocento Sans"/>
              <a:buNone/>
            </a:pPr>
            <a:r>
              <a:rPr b="0" i="0" lang="es-ES" sz="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 2014 Microsoft Corporation. Todos los derechos reservados. MICROSOFT NO OFRECE GARANTÍAS, NI EXPRESAS, NI IMPLÍCITAS NI OBLIGATORIAS, RESPECTO A LA INFORMACIÓN QUE SE MUESTRA EN ESTA PRESENTACIÓN.</a:t>
            </a:r>
            <a:endParaRPr/>
          </a:p>
        </p:txBody>
      </p:sp>
      <p:sp>
        <p:nvSpPr>
          <p:cNvPr id="236" name="Google Shape;236;p3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u="none" cap="none" strike="noStrike">
                <a:solidFill>
                  <a:srgbClr val="000000"/>
                </a:solidFill>
              </a:rPr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237" name="Google Shape;237;p3:notes"/>
          <p:cNvSpPr txBox="1"/>
          <p:nvPr>
            <p:ph idx="10" type="dt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11/05/2022 18:26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4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5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5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6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6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7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7:notes"/>
          <p:cNvSpPr txBox="1"/>
          <p:nvPr>
            <p:ph idx="3" type="hdr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295" name="Google Shape;295;p7:notes"/>
          <p:cNvSpPr txBox="1"/>
          <p:nvPr>
            <p:ph idx="11" type="ftr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Quattrocento Sans"/>
              <a:buNone/>
            </a:pPr>
            <a:r>
              <a:rPr b="0" i="0" lang="es-ES" sz="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 2014 Microsoft Corporation. Todos los derechos reservados. MICROSOFT NO OFRECE GARANTÍAS, NI EXPRESAS, NI IMPLÍCITAS NI OBLIGATORIAS, RESPECTO A LA INFORMACIÓN QUE SE MUESTRA EN ESTA PRESENTACIÓN.</a:t>
            </a:r>
            <a:endParaRPr/>
          </a:p>
        </p:txBody>
      </p:sp>
      <p:sp>
        <p:nvSpPr>
          <p:cNvPr id="296" name="Google Shape;296;p7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u="none" cap="none" strike="noStrike">
                <a:solidFill>
                  <a:srgbClr val="000000"/>
                </a:solidFill>
              </a:rPr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297" name="Google Shape;297;p7:notes"/>
          <p:cNvSpPr txBox="1"/>
          <p:nvPr>
            <p:ph idx="10" type="dt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11/05/2022 18:26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8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8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:notes"/>
          <p:cNvSpPr/>
          <p:nvPr>
            <p:ph idx="2" type="sldImg"/>
          </p:nvPr>
        </p:nvSpPr>
        <p:spPr>
          <a:xfrm>
            <a:off x="2563813" y="887413"/>
            <a:ext cx="4260850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9:notes"/>
          <p:cNvSpPr txBox="1"/>
          <p:nvPr>
            <p:ph idx="1" type="body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9:notes"/>
          <p:cNvSpPr txBox="1"/>
          <p:nvPr>
            <p:ph idx="3" type="hdr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347" name="Google Shape;347;p9:notes"/>
          <p:cNvSpPr txBox="1"/>
          <p:nvPr>
            <p:ph idx="11" type="ftr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Quattrocento Sans"/>
              <a:buNone/>
            </a:pPr>
            <a:r>
              <a:rPr b="0" i="0" lang="es-ES" sz="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 2014 Microsoft Corporation. Todos los derechos reservados. MICROSOFT NO OFRECE GARANTÍAS, NI EXPRESAS, NI IMPLÍCITAS NI OBLIGATORIAS, RESPECTO A LA INFORMACIÓN QUE SE MUESTRA EN ESTA PRESENTACIÓN.</a:t>
            </a:r>
            <a:endParaRPr/>
          </a:p>
        </p:txBody>
      </p:sp>
      <p:sp>
        <p:nvSpPr>
          <p:cNvPr id="348" name="Google Shape;348;p9:notes"/>
          <p:cNvSpPr txBox="1"/>
          <p:nvPr>
            <p:ph idx="12" type="sldNum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100" lIns="94225" spcFirstLastPara="1" rIns="94225" wrap="square" tIns="47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u="none" cap="none" strike="noStrike">
                <a:solidFill>
                  <a:srgbClr val="000000"/>
                </a:solidFill>
              </a:rPr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349" name="Google Shape;349;p9:notes"/>
          <p:cNvSpPr txBox="1"/>
          <p:nvPr>
            <p:ph idx="10" type="dt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7100" lIns="94225" spcFirstLastPara="1" rIns="94225" wrap="square" tIns="47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11/05/2022 18:26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ealanalytics.com/neal-creative/templates/" TargetMode="Externa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hyperlink" Target="https://nealanalytics.com/creative/" TargetMode="External"/><Relationship Id="rId4" Type="http://schemas.openxmlformats.org/officeDocument/2006/relationships/hyperlink" Target="http://www.nealanalytics.com/neal-creative/templates/" TargetMode="External"/><Relationship Id="rId5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ealanalytics.com/neal-creative/templates/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hyperlink" Target="https://nealanalytics.com/creative/" TargetMode="Externa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bg>
      <p:bgPr>
        <a:solidFill>
          <a:schemeClr val="dk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16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6" name="Google Shape;16;p16"/>
          <p:cNvSpPr txBox="1"/>
          <p:nvPr>
            <p:ph type="title"/>
          </p:nvPr>
        </p:nvSpPr>
        <p:spPr>
          <a:xfrm>
            <a:off x="966652" y="2567613"/>
            <a:ext cx="8804365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800"/>
              <a:buFont typeface="Quattrocento Sans"/>
              <a:buNone/>
              <a:defRPr b="1" i="0" sz="88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body"/>
          </p:nvPr>
        </p:nvSpPr>
        <p:spPr>
          <a:xfrm>
            <a:off x="1581150" y="3971108"/>
            <a:ext cx="94615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FCFF"/>
              </a:buClr>
              <a:buSzPts val="4800"/>
              <a:buNone/>
              <a:defRPr b="1" i="0" sz="48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SOR DE LA SECCIÓN TIPO BASE DE ANILLO" showMasterSp="0">
  <p:cSld name="DIVISOR DE LA SECCIÓN TIPO BASE DE ANILLO">
    <p:bg>
      <p:bgPr>
        <a:solidFill>
          <a:schemeClr val="dk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/>
          <p:nvPr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8" name="Google Shape;88;p26"/>
          <p:cNvSpPr txBox="1"/>
          <p:nvPr>
            <p:ph type="ctrTitle"/>
          </p:nvPr>
        </p:nvSpPr>
        <p:spPr>
          <a:xfrm>
            <a:off x="3448777" y="2768599"/>
            <a:ext cx="5208335" cy="126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attrocento San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"/>
          <p:cNvSpPr/>
          <p:nvPr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cap="rnd" cmpd="sng" w="18415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ita opción oscura alineado a la izquierda">
  <p:cSld name="3_Cita opción oscura alineado a la izquierda">
    <p:bg>
      <p:bgPr>
        <a:solidFill>
          <a:srgbClr val="0C0C0C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 txBox="1"/>
          <p:nvPr>
            <p:ph idx="1" type="body"/>
          </p:nvPr>
        </p:nvSpPr>
        <p:spPr>
          <a:xfrm>
            <a:off x="304800" y="2884235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0" sz="3600">
                <a:solidFill>
                  <a:srgbClr val="F7FC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1" sz="36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27"/>
          <p:cNvSpPr/>
          <p:nvPr/>
        </p:nvSpPr>
        <p:spPr>
          <a:xfrm>
            <a:off x="129521" y="0"/>
            <a:ext cx="2749481" cy="1364786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3" name="Google Shape;93;p27"/>
          <p:cNvSpPr txBox="1"/>
          <p:nvPr>
            <p:ph idx="2" type="body"/>
          </p:nvPr>
        </p:nvSpPr>
        <p:spPr>
          <a:xfrm>
            <a:off x="3865562" y="5276808"/>
            <a:ext cx="8097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ita opción oscura alineado al centro">
  <p:cSld name="3_Cita opción oscura alineado al centro">
    <p:bg>
      <p:bgPr>
        <a:solidFill>
          <a:srgbClr val="0C0C0C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/>
          <p:nvPr>
            <p:ph idx="1" type="body"/>
          </p:nvPr>
        </p:nvSpPr>
        <p:spPr>
          <a:xfrm>
            <a:off x="304800" y="2884235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0" sz="3600">
                <a:solidFill>
                  <a:srgbClr val="F7FCFF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1" sz="36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8"/>
          <p:cNvSpPr/>
          <p:nvPr/>
        </p:nvSpPr>
        <p:spPr>
          <a:xfrm>
            <a:off x="129521" y="0"/>
            <a:ext cx="2749481" cy="1364786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7" name="Google Shape;97;p28"/>
          <p:cNvSpPr txBox="1"/>
          <p:nvPr>
            <p:ph idx="2" type="body"/>
          </p:nvPr>
        </p:nvSpPr>
        <p:spPr>
          <a:xfrm>
            <a:off x="3865562" y="5276808"/>
            <a:ext cx="8097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ita opción oscura alineado a la izquierda">
  <p:cSld name="4_Cita opción oscura alineado a la izquierda">
    <p:bg>
      <p:bgPr>
        <a:solidFill>
          <a:schemeClr val="dk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9"/>
          <p:cNvSpPr txBox="1"/>
          <p:nvPr>
            <p:ph idx="1" type="body"/>
          </p:nvPr>
        </p:nvSpPr>
        <p:spPr>
          <a:xfrm>
            <a:off x="304800" y="2884235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0" sz="3600">
                <a:solidFill>
                  <a:srgbClr val="F7FC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3600"/>
              <a:buNone/>
              <a:defRPr b="1" sz="36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9"/>
          <p:cNvSpPr/>
          <p:nvPr/>
        </p:nvSpPr>
        <p:spPr>
          <a:xfrm>
            <a:off x="129521" y="0"/>
            <a:ext cx="2749481" cy="1364786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1" name="Google Shape;101;p29"/>
          <p:cNvSpPr txBox="1"/>
          <p:nvPr>
            <p:ph idx="2" type="body"/>
          </p:nvPr>
        </p:nvSpPr>
        <p:spPr>
          <a:xfrm>
            <a:off x="3865562" y="5276808"/>
            <a:ext cx="8097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ita opción transparente alineado al centro">
  <p:cSld name="1_Cita opción transparente alineado al centro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/>
          <p:nvPr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500" u="none" cap="none" strike="noStrike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b="0" i="0" sz="2800" u="none" cap="none" strike="noStrik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4" name="Google Shape;104;p30"/>
          <p:cNvSpPr txBox="1"/>
          <p:nvPr>
            <p:ph idx="1" type="body"/>
          </p:nvPr>
        </p:nvSpPr>
        <p:spPr>
          <a:xfrm>
            <a:off x="3408362" y="5335071"/>
            <a:ext cx="8097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2" type="body"/>
          </p:nvPr>
        </p:nvSpPr>
        <p:spPr>
          <a:xfrm>
            <a:off x="304800" y="2884235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b="0" sz="3600">
                <a:solidFill>
                  <a:srgbClr val="3F3F3F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b="1" sz="36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0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scuro Llamada con puntos pequeños sin viñetas">
  <p:cSld name="2_oscuro Llamada con puntos pequeños sin viñetas">
    <p:bg>
      <p:bgPr>
        <a:solidFill>
          <a:schemeClr val="dk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 txBox="1"/>
          <p:nvPr>
            <p:ph idx="1" type="body"/>
          </p:nvPr>
        </p:nvSpPr>
        <p:spPr>
          <a:xfrm>
            <a:off x="304800" y="2597273"/>
            <a:ext cx="4868985" cy="1643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None/>
              <a:defRPr b="0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61"/>
              <a:buNone/>
              <a:defRPr sz="1961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61"/>
              <a:buNone/>
              <a:defRPr sz="1961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1"/>
          <p:cNvSpPr txBox="1"/>
          <p:nvPr>
            <p:ph idx="2" type="body"/>
          </p:nvPr>
        </p:nvSpPr>
        <p:spPr>
          <a:xfrm>
            <a:off x="6096000" y="419100"/>
            <a:ext cx="5671764" cy="1843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1"/>
          <p:cNvSpPr txBox="1"/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206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b="0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1"/>
          <p:cNvSpPr txBox="1"/>
          <p:nvPr>
            <p:ph idx="3" type="body"/>
          </p:nvPr>
        </p:nvSpPr>
        <p:spPr>
          <a:xfrm>
            <a:off x="6096000" y="2599498"/>
            <a:ext cx="5671764" cy="1843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4" type="body"/>
          </p:nvPr>
        </p:nvSpPr>
        <p:spPr>
          <a:xfrm>
            <a:off x="6096000" y="4779896"/>
            <a:ext cx="5671764" cy="1843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Llamada con puntos pequeños sin viñetas">
  <p:cSld name="4_Llamada con puntos pequeños sin viñeta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/>
          <p:nvPr/>
        </p:nvSpPr>
        <p:spPr>
          <a:xfrm>
            <a:off x="129521" y="0"/>
            <a:ext cx="4741280" cy="2353474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5" name="Google Shape;115;p32"/>
          <p:cNvSpPr txBox="1"/>
          <p:nvPr>
            <p:ph idx="1" type="body"/>
          </p:nvPr>
        </p:nvSpPr>
        <p:spPr>
          <a:xfrm>
            <a:off x="304800" y="2472751"/>
            <a:ext cx="4566001" cy="1643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Noto Sans Symbols"/>
              <a:buNone/>
              <a:defRPr b="0" sz="28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61"/>
              <a:buNone/>
              <a:defRPr sz="1961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61"/>
              <a:buNone/>
              <a:defRPr sz="1961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32"/>
          <p:cNvSpPr txBox="1"/>
          <p:nvPr>
            <p:ph idx="2" type="body"/>
          </p:nvPr>
        </p:nvSpPr>
        <p:spPr>
          <a:xfrm>
            <a:off x="6096000" y="419100"/>
            <a:ext cx="5671764" cy="1705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765"/>
              <a:buNone/>
              <a:defRPr sz="1765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68"/>
              <a:buNone/>
              <a:defRPr sz="1568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2"/>
          <p:cNvSpPr txBox="1"/>
          <p:nvPr>
            <p:ph idx="12" type="sldNum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8" name="Google Shape;118;p32"/>
          <p:cNvSpPr txBox="1"/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206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b="0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2"/>
          <p:cNvSpPr txBox="1"/>
          <p:nvPr>
            <p:ph idx="3" type="body"/>
          </p:nvPr>
        </p:nvSpPr>
        <p:spPr>
          <a:xfrm>
            <a:off x="6096000" y="2697329"/>
            <a:ext cx="5671764" cy="1705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765"/>
              <a:buNone/>
              <a:defRPr sz="1765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68"/>
              <a:buNone/>
              <a:defRPr sz="1568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4" type="body"/>
          </p:nvPr>
        </p:nvSpPr>
        <p:spPr>
          <a:xfrm>
            <a:off x="6096000" y="4975558"/>
            <a:ext cx="5671764" cy="1705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765"/>
              <a:buNone/>
              <a:defRPr sz="1765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68"/>
              <a:buNone/>
              <a:defRPr sz="1568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Llamada con puntos pequeños sin viñetas">
  <p:cSld name="7_Llamada con puntos pequeños sin viñeta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129521" y="0"/>
            <a:ext cx="4741280" cy="2353474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3" name="Google Shape;123;p33"/>
          <p:cNvSpPr txBox="1"/>
          <p:nvPr>
            <p:ph idx="1" type="body"/>
          </p:nvPr>
        </p:nvSpPr>
        <p:spPr>
          <a:xfrm>
            <a:off x="6096000" y="431800"/>
            <a:ext cx="5371038" cy="183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23"/>
              <a:buFont typeface="Noto Sans Symbols"/>
              <a:buNone/>
              <a:defRPr sz="3137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61"/>
              <a:buNone/>
              <a:defRPr sz="1961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61"/>
              <a:buNone/>
              <a:defRPr sz="1961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2" type="body"/>
          </p:nvPr>
        </p:nvSpPr>
        <p:spPr>
          <a:xfrm>
            <a:off x="293687" y="3436331"/>
            <a:ext cx="2286000" cy="1802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182875" wrap="square" tIns="1463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3"/>
          <p:cNvSpPr txBox="1"/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206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b="0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3"/>
          <p:cNvSpPr txBox="1"/>
          <p:nvPr>
            <p:ph idx="3" type="body"/>
          </p:nvPr>
        </p:nvSpPr>
        <p:spPr>
          <a:xfrm>
            <a:off x="2661017" y="3436331"/>
            <a:ext cx="2286000" cy="1750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1463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33"/>
          <p:cNvSpPr txBox="1"/>
          <p:nvPr>
            <p:ph idx="4" type="body"/>
          </p:nvPr>
        </p:nvSpPr>
        <p:spPr>
          <a:xfrm>
            <a:off x="5028347" y="3436331"/>
            <a:ext cx="2286000" cy="1750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1463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33"/>
          <p:cNvSpPr txBox="1"/>
          <p:nvPr>
            <p:ph idx="5" type="body"/>
          </p:nvPr>
        </p:nvSpPr>
        <p:spPr>
          <a:xfrm>
            <a:off x="7395677" y="3436331"/>
            <a:ext cx="2286000" cy="1802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1463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33"/>
          <p:cNvSpPr txBox="1"/>
          <p:nvPr>
            <p:ph idx="6" type="body"/>
          </p:nvPr>
        </p:nvSpPr>
        <p:spPr>
          <a:xfrm>
            <a:off x="9763006" y="3436331"/>
            <a:ext cx="2286000" cy="1750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1463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b="0" sz="11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50-50 Diseño de foto derecha" showMasterSp="0">
  <p:cSld name="3_50-50 Diseño de foto derecha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4"/>
          <p:cNvPicPr preferRelativeResize="0"/>
          <p:nvPr>
            <p:ph idx="2" type="pic"/>
          </p:nvPr>
        </p:nvPicPr>
        <p:blipFill/>
        <p:spPr>
          <a:xfrm>
            <a:off x="6129304" y="0"/>
            <a:ext cx="6062696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33" name="Google Shape;133;p34"/>
          <p:cNvSpPr txBox="1"/>
          <p:nvPr>
            <p:ph idx="1" type="body"/>
          </p:nvPr>
        </p:nvSpPr>
        <p:spPr>
          <a:xfrm>
            <a:off x="18759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34"/>
          <p:cNvSpPr txBox="1"/>
          <p:nvPr>
            <p:ph idx="3" type="body"/>
          </p:nvPr>
        </p:nvSpPr>
        <p:spPr>
          <a:xfrm>
            <a:off x="0" y="3428050"/>
            <a:ext cx="6129304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4" type="body"/>
          </p:nvPr>
        </p:nvSpPr>
        <p:spPr>
          <a:xfrm>
            <a:off x="0" y="1554163"/>
            <a:ext cx="60960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50-50 Diseño de foto derecha" showMasterSp="0">
  <p:cSld name="2_50-50 Diseño de foto derecha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5"/>
          <p:cNvPicPr preferRelativeResize="0"/>
          <p:nvPr>
            <p:ph idx="2" type="pic"/>
          </p:nvPr>
        </p:nvPicPr>
        <p:blipFill/>
        <p:spPr>
          <a:xfrm>
            <a:off x="6129304" y="0"/>
            <a:ext cx="6062696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39" name="Google Shape;139;p35"/>
          <p:cNvSpPr txBox="1"/>
          <p:nvPr>
            <p:ph idx="1" type="body"/>
          </p:nvPr>
        </p:nvSpPr>
        <p:spPr>
          <a:xfrm>
            <a:off x="0" y="3429000"/>
            <a:ext cx="6129304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3" type="body"/>
          </p:nvPr>
        </p:nvSpPr>
        <p:spPr>
          <a:xfrm>
            <a:off x="18759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4" type="body"/>
          </p:nvPr>
        </p:nvSpPr>
        <p:spPr>
          <a:xfrm>
            <a:off x="0" y="1554163"/>
            <a:ext cx="6129304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35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O TRANSICIÓN" showMasterSp="0">
  <p:cSld name="1_TÍTULO O TRANSICIÓN">
    <p:bg>
      <p:bgPr>
        <a:solidFill>
          <a:schemeClr val="dk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" name="Google Shape;20;p2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Google Shape;21;p23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" name="Google Shape;22;p23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Google Shape;23;p23"/>
          <p:cNvSpPr txBox="1"/>
          <p:nvPr>
            <p:ph type="ctrTitle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000"/>
              <a:buFont typeface="Quattrocento Sans"/>
              <a:buNone/>
              <a:defRPr b="1" i="0" sz="80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>
            <a:hlinkClick r:id="rId2"/>
          </p:cNvPr>
          <p:cNvSpPr/>
          <p:nvPr/>
        </p:nvSpPr>
        <p:spPr>
          <a:xfrm>
            <a:off x="191616" y="6337795"/>
            <a:ext cx="1209664" cy="346234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A57"/>
              </a:buClr>
              <a:buSzPts val="1000"/>
              <a:buFont typeface="Quattrocento Sans"/>
              <a:buNone/>
            </a:pPr>
            <a:r>
              <a:rPr b="0" i="0" lang="es-ES" sz="10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</a:t>
            </a:r>
            <a:r>
              <a:rPr b="0" i="0" lang="es-ES" sz="9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</a:t>
            </a:r>
            <a:r>
              <a:rPr b="0" i="0" lang="es-ES" sz="10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000" u="none" cap="none" strike="noStrike">
              <a:solidFill>
                <a:srgbClr val="003A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50-50 Diseño de foto izquierda con texto" showMasterSp="0">
  <p:cSld name="5_50-50 Diseño de foto izquierda con texto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6"/>
          <p:cNvPicPr preferRelativeResize="0"/>
          <p:nvPr>
            <p:ph idx="2" type="pic"/>
          </p:nvPr>
        </p:nvPicPr>
        <p:blipFill/>
        <p:spPr>
          <a:xfrm>
            <a:off x="0" y="0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45" name="Google Shape;145;p36"/>
          <p:cNvSpPr txBox="1"/>
          <p:nvPr>
            <p:ph idx="1" type="body"/>
          </p:nvPr>
        </p:nvSpPr>
        <p:spPr>
          <a:xfrm>
            <a:off x="6180534" y="3429000"/>
            <a:ext cx="6011466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3" type="body"/>
          </p:nvPr>
        </p:nvSpPr>
        <p:spPr>
          <a:xfrm>
            <a:off x="6180534" y="1554163"/>
            <a:ext cx="57912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36"/>
          <p:cNvSpPr txBox="1"/>
          <p:nvPr>
            <p:ph idx="4" type="body"/>
          </p:nvPr>
        </p:nvSpPr>
        <p:spPr>
          <a:xfrm>
            <a:off x="77433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36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50-50 Diseño de foto izquierda con texto" showMasterSp="0">
  <p:cSld name="4_50-50 Diseño de foto izquierda con texto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7"/>
          <p:cNvPicPr preferRelativeResize="0"/>
          <p:nvPr>
            <p:ph idx="2" type="pic"/>
          </p:nvPr>
        </p:nvPicPr>
        <p:blipFill/>
        <p:spPr>
          <a:xfrm flipH="1">
            <a:off x="0" y="0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51" name="Google Shape;151;p37"/>
          <p:cNvSpPr txBox="1"/>
          <p:nvPr>
            <p:ph idx="1" type="body"/>
          </p:nvPr>
        </p:nvSpPr>
        <p:spPr>
          <a:xfrm>
            <a:off x="6138266" y="3457545"/>
            <a:ext cx="6053733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7"/>
          <p:cNvSpPr txBox="1"/>
          <p:nvPr>
            <p:ph idx="3" type="body"/>
          </p:nvPr>
        </p:nvSpPr>
        <p:spPr>
          <a:xfrm>
            <a:off x="6138267" y="1554164"/>
            <a:ext cx="587573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7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50-50 Diseño de foto izquierda con texto" showMasterSp="0">
  <p:cSld name="3_50-50 Diseño de foto izquierda con texto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8"/>
          <p:cNvPicPr preferRelativeResize="0"/>
          <p:nvPr>
            <p:ph idx="2" type="pic"/>
          </p:nvPr>
        </p:nvPicPr>
        <p:blipFill/>
        <p:spPr>
          <a:xfrm>
            <a:off x="0" y="0"/>
            <a:ext cx="12190413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56" name="Google Shape;156;p38"/>
          <p:cNvSpPr txBox="1"/>
          <p:nvPr>
            <p:ph idx="1" type="body"/>
          </p:nvPr>
        </p:nvSpPr>
        <p:spPr>
          <a:xfrm>
            <a:off x="18759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38"/>
          <p:cNvSpPr txBox="1"/>
          <p:nvPr>
            <p:ph idx="3" type="body"/>
          </p:nvPr>
        </p:nvSpPr>
        <p:spPr>
          <a:xfrm>
            <a:off x="304800" y="3429000"/>
            <a:ext cx="5960269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8"/>
          <p:cNvSpPr txBox="1"/>
          <p:nvPr>
            <p:ph idx="4" type="body"/>
          </p:nvPr>
        </p:nvSpPr>
        <p:spPr>
          <a:xfrm>
            <a:off x="304800" y="1554164"/>
            <a:ext cx="587573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38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Llamada con puntos pequeños sin viñetas">
  <p:cSld name="2_Llamada con puntos pequeños sin viñeta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9"/>
          <p:cNvSpPr/>
          <p:nvPr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2" name="Google Shape;162;p39"/>
          <p:cNvSpPr txBox="1"/>
          <p:nvPr>
            <p:ph idx="1" type="body"/>
          </p:nvPr>
        </p:nvSpPr>
        <p:spPr>
          <a:xfrm>
            <a:off x="269240" y="3367878"/>
            <a:ext cx="5192775" cy="183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23"/>
              <a:buFont typeface="Noto Sans Symbols"/>
              <a:buNone/>
              <a:defRPr sz="3137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61"/>
              <a:buNone/>
              <a:defRPr sz="1961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61"/>
              <a:buNone/>
              <a:defRPr sz="1961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9"/>
          <p:cNvSpPr txBox="1"/>
          <p:nvPr>
            <p:ph idx="2" type="body"/>
          </p:nvPr>
        </p:nvSpPr>
        <p:spPr>
          <a:xfrm>
            <a:off x="6253316" y="3503950"/>
            <a:ext cx="5671764" cy="1705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1"/>
              <a:buNone/>
              <a:defRPr sz="196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765"/>
              <a:buNone/>
              <a:defRPr sz="1765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68"/>
              <a:buNone/>
              <a:defRPr sz="1568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4" name="Google Shape;164;p39"/>
          <p:cNvPicPr preferRelativeResize="0"/>
          <p:nvPr>
            <p:ph idx="3" type="pic"/>
          </p:nvPr>
        </p:nvPicPr>
        <p:blipFill/>
        <p:spPr>
          <a:xfrm>
            <a:off x="0" y="0"/>
            <a:ext cx="12192000" cy="297484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46449" l="0" r="-4797" t="-65716"/>
            </a:stretch>
          </a:blipFill>
          <a:ln>
            <a:noFill/>
          </a:ln>
        </p:spPr>
      </p:pic>
      <p:sp>
        <p:nvSpPr>
          <p:cNvPr id="165" name="Google Shape;165;p39"/>
          <p:cNvSpPr txBox="1"/>
          <p:nvPr>
            <p:ph type="title"/>
          </p:nvPr>
        </p:nvSpPr>
        <p:spPr>
          <a:xfrm>
            <a:off x="304800" y="419100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9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bg>
      <p:bgPr>
        <a:solidFill>
          <a:schemeClr val="dk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5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70" name="Google Shape;170;p15"/>
          <p:cNvSpPr txBox="1"/>
          <p:nvPr>
            <p:ph type="title"/>
          </p:nvPr>
        </p:nvSpPr>
        <p:spPr>
          <a:xfrm>
            <a:off x="966652" y="2567613"/>
            <a:ext cx="8804365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800"/>
              <a:buFont typeface="Quattrocento Sans"/>
              <a:buNone/>
              <a:defRPr b="1" i="0" sz="88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5"/>
          <p:cNvSpPr txBox="1"/>
          <p:nvPr>
            <p:ph idx="1" type="body"/>
          </p:nvPr>
        </p:nvSpPr>
        <p:spPr>
          <a:xfrm>
            <a:off x="1581150" y="3971108"/>
            <a:ext cx="94615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FCFF"/>
              </a:buClr>
              <a:buSzPts val="4800"/>
              <a:buNone/>
              <a:defRPr b="1" i="0" sz="48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 blanco con imagen">
  <p:cSld name="2_En blanco con image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0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74" name="Google Shape;174;p40"/>
          <p:cNvSpPr/>
          <p:nvPr>
            <p:ph idx="2" type="pic"/>
          </p:nvPr>
        </p:nvSpPr>
        <p:spPr>
          <a:xfrm>
            <a:off x="0" y="0"/>
            <a:ext cx="1206695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 blanco">
  <p:cSld name="3_En blanco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sos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175"/>
            <a:ext cx="12191998" cy="685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2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80" name="Google Shape;180;p42">
            <a:hlinkClick r:id="rId3"/>
          </p:cNvPr>
          <p:cNvSpPr/>
          <p:nvPr/>
        </p:nvSpPr>
        <p:spPr>
          <a:xfrm>
            <a:off x="4961284" y="93791"/>
            <a:ext cx="2269433" cy="316517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Quattrocento Sans"/>
              <a:buNone/>
            </a:pPr>
            <a:r>
              <a:rPr b="0" i="0" lang="es-ES" sz="10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| haga clic e </a:t>
            </a:r>
            <a:r>
              <a:rPr b="1" i="0" lang="es-ES" sz="10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infórmese</a:t>
            </a:r>
            <a:endParaRPr/>
          </a:p>
        </p:txBody>
      </p:sp>
      <p:sp>
        <p:nvSpPr>
          <p:cNvPr id="181" name="Google Shape;181;p42">
            <a:hlinkClick r:id="rId4"/>
          </p:cNvPr>
          <p:cNvSpPr/>
          <p:nvPr/>
        </p:nvSpPr>
        <p:spPr>
          <a:xfrm>
            <a:off x="0" y="6548363"/>
            <a:ext cx="1209664" cy="346234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ttrocento Sans"/>
              <a:buNone/>
            </a:pPr>
            <a:r>
              <a:rPr b="0" i="0" lang="es-ES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</a:t>
            </a:r>
            <a:r>
              <a:rPr b="0" i="0" lang="es-ES" sz="9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</a:t>
            </a:r>
            <a:r>
              <a:rPr b="0" i="0" lang="es-ES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82" name="Google Shape;182;p42"/>
          <p:cNvGrpSpPr/>
          <p:nvPr/>
        </p:nvGrpSpPr>
        <p:grpSpPr>
          <a:xfrm>
            <a:off x="5976075" y="3634505"/>
            <a:ext cx="1909396" cy="1792672"/>
            <a:chOff x="5976075" y="3634505"/>
            <a:chExt cx="1909396" cy="1792672"/>
          </a:xfrm>
        </p:grpSpPr>
        <p:pic>
          <p:nvPicPr>
            <p:cNvPr id="183" name="Google Shape;183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61135" y="4148396"/>
              <a:ext cx="860601" cy="1278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42"/>
            <p:cNvSpPr txBox="1"/>
            <p:nvPr/>
          </p:nvSpPr>
          <p:spPr>
            <a:xfrm>
              <a:off x="5976075" y="3634505"/>
              <a:ext cx="1909396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s-ES" sz="9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SUGERENCIA </a:t>
              </a:r>
              <a:r>
                <a:rPr b="0" i="0" lang="es-ES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│ Use la paleta de c</a:t>
              </a:r>
              <a:r>
                <a:rPr b="0" i="0" lang="es-ES" sz="9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olor integrada, con verde y gris para las llamadas y el énfasis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O TRANSICIÓN" showMasterSp="0">
  <p:cSld name="1_TÍTULO O TRANSICIÓN">
    <p:bg>
      <p:bgPr>
        <a:solidFill>
          <a:schemeClr val="dk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0" name="Google Shape;190;p22"/>
          <p:cNvSpPr txBox="1"/>
          <p:nvPr>
            <p:ph type="ctrTitle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000"/>
              <a:buFont typeface="Quattrocento Sans"/>
              <a:buNone/>
              <a:defRPr b="1" i="0" sz="80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2">
            <a:hlinkClick r:id="rId2"/>
          </p:cNvPr>
          <p:cNvSpPr/>
          <p:nvPr/>
        </p:nvSpPr>
        <p:spPr>
          <a:xfrm>
            <a:off x="191616" y="6337795"/>
            <a:ext cx="1209664" cy="346234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A57"/>
              </a:buClr>
              <a:buSzPts val="1000"/>
              <a:buFont typeface="Quattrocento Sans"/>
              <a:buNone/>
            </a:pPr>
            <a:r>
              <a:rPr b="0" i="0" lang="es-ES" sz="10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</a:t>
            </a:r>
            <a:r>
              <a:rPr b="0" i="0" lang="es-ES" sz="9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</a:t>
            </a:r>
            <a:r>
              <a:rPr b="0" i="0" lang="es-ES" sz="1000" u="none" cap="none" strike="noStrike">
                <a:solidFill>
                  <a:srgbClr val="003A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000" u="none" cap="none" strike="noStrike">
              <a:solidFill>
                <a:srgbClr val="003A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Llamada con puntos pequeños sin viñetas">
  <p:cSld name="5_Llamada con puntos pequeños sin viñeta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/>
          <p:nvPr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269240" y="3367878"/>
            <a:ext cx="5192775" cy="183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23"/>
              <a:buFont typeface="Noto Sans Symbols"/>
              <a:buNone/>
              <a:defRPr sz="3137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61"/>
              <a:buNone/>
              <a:defRPr sz="1961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61"/>
              <a:buNone/>
              <a:defRPr sz="1961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43"/>
          <p:cNvSpPr txBox="1"/>
          <p:nvPr>
            <p:ph idx="2" type="body"/>
          </p:nvPr>
        </p:nvSpPr>
        <p:spPr>
          <a:xfrm>
            <a:off x="6253316" y="3503950"/>
            <a:ext cx="5671764" cy="1705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1"/>
              <a:buNone/>
              <a:defRPr sz="196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765"/>
              <a:buNone/>
              <a:defRPr sz="1765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68"/>
              <a:buNone/>
              <a:defRPr sz="1568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72"/>
              <a:buNone/>
              <a:defRPr sz="1372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6" name="Google Shape;196;p43"/>
          <p:cNvPicPr preferRelativeResize="0"/>
          <p:nvPr>
            <p:ph idx="3" type="pic"/>
          </p:nvPr>
        </p:nvPicPr>
        <p:blipFill/>
        <p:spPr>
          <a:xfrm>
            <a:off x="0" y="0"/>
            <a:ext cx="12192000" cy="297484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46449" l="0" r="-4797" t="-65716"/>
            </a:stretch>
          </a:blipFill>
          <a:ln>
            <a:noFill/>
          </a:ln>
        </p:spPr>
      </p:pic>
      <p:sp>
        <p:nvSpPr>
          <p:cNvPr id="197" name="Google Shape;197;p43">
            <a:hlinkClick r:id="rId3"/>
          </p:cNvPr>
          <p:cNvSpPr/>
          <p:nvPr/>
        </p:nvSpPr>
        <p:spPr>
          <a:xfrm>
            <a:off x="9089198" y="6298102"/>
            <a:ext cx="2584436" cy="367873"/>
          </a:xfrm>
          <a:prstGeom prst="roundRect">
            <a:avLst>
              <a:gd fmla="val 50000" name="adj"/>
            </a:avLst>
          </a:prstGeom>
          <a:solidFill>
            <a:srgbClr val="00456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Quattrocento Sans"/>
              <a:buNone/>
            </a:pPr>
            <a:r>
              <a:rPr b="0" i="0" lang="es-ES" sz="11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| haga clic e </a:t>
            </a:r>
            <a:r>
              <a:rPr b="1" i="0" lang="es-ES" sz="11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infórmese</a:t>
            </a:r>
            <a:endParaRPr/>
          </a:p>
        </p:txBody>
      </p:sp>
      <p:sp>
        <p:nvSpPr>
          <p:cNvPr id="198" name="Google Shape;198;p43"/>
          <p:cNvSpPr txBox="1"/>
          <p:nvPr>
            <p:ph type="title"/>
          </p:nvPr>
        </p:nvSpPr>
        <p:spPr>
          <a:xfrm>
            <a:off x="304800" y="419099"/>
            <a:ext cx="8917577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3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00" name="Google Shape;200;p43">
            <a:hlinkClick r:id="rId4"/>
          </p:cNvPr>
          <p:cNvSpPr/>
          <p:nvPr/>
        </p:nvSpPr>
        <p:spPr>
          <a:xfrm>
            <a:off x="191616" y="6337795"/>
            <a:ext cx="1209664" cy="346234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Quattrocento Sans"/>
              <a:buNone/>
            </a:pPr>
            <a:r>
              <a:rPr b="0" i="0" lang="es-ES" sz="1000" u="none" cap="none" strike="noStrike">
                <a:solidFill>
                  <a:srgbClr val="BFBFB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</a:t>
            </a:r>
            <a:r>
              <a:rPr b="0" i="0" lang="es-ES" sz="900" u="none" cap="none" strike="noStrike">
                <a:solidFill>
                  <a:srgbClr val="BFBFB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©</a:t>
            </a:r>
            <a:r>
              <a:rPr b="0" i="0" lang="es-ES" sz="1000" u="none" cap="none" strike="noStrike">
                <a:solidFill>
                  <a:srgbClr val="BFBFB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000" u="none" cap="none" strike="noStrike">
              <a:solidFill>
                <a:srgbClr val="BFBFB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50-50 Diseño de foto izquierda con texto" showMasterSp="0">
  <p:cSld name="2_50-50 Diseño de foto izquierda con texto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7"/>
          <p:cNvPicPr preferRelativeResize="0"/>
          <p:nvPr>
            <p:ph idx="2" type="pic"/>
          </p:nvPr>
        </p:nvPicPr>
        <p:blipFill/>
        <p:spPr>
          <a:xfrm flipH="1">
            <a:off x="-1" y="0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6096000" y="2107099"/>
            <a:ext cx="6096000" cy="2643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-50 Diseño de foto derecha" showMasterSp="0">
  <p:cSld name="50-50 Diseño de foto derecha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8"/>
          <p:cNvPicPr preferRelativeResize="0"/>
          <p:nvPr>
            <p:ph idx="2" type="pic"/>
          </p:nvPr>
        </p:nvPicPr>
        <p:blipFill/>
        <p:spPr>
          <a:xfrm>
            <a:off x="6129304" y="0"/>
            <a:ext cx="6062696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6" name="Google Shape;36;p18"/>
          <p:cNvSpPr txBox="1"/>
          <p:nvPr>
            <p:ph idx="1" type="body"/>
          </p:nvPr>
        </p:nvSpPr>
        <p:spPr>
          <a:xfrm>
            <a:off x="18759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3" type="body"/>
          </p:nvPr>
        </p:nvSpPr>
        <p:spPr>
          <a:xfrm>
            <a:off x="0" y="3429000"/>
            <a:ext cx="6096000" cy="3092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4" type="body"/>
          </p:nvPr>
        </p:nvSpPr>
        <p:spPr>
          <a:xfrm>
            <a:off x="0" y="1554163"/>
            <a:ext cx="60960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50-50 Diseño de foto izquierda con texto" showMasterSp="0">
  <p:cSld name="1_50-50 Diseño de foto izquierda con text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9"/>
          <p:cNvPicPr preferRelativeResize="0"/>
          <p:nvPr>
            <p:ph idx="2" type="pic"/>
          </p:nvPr>
        </p:nvPicPr>
        <p:blipFill/>
        <p:spPr>
          <a:xfrm flipH="1">
            <a:off x="-1" y="0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41" name="Google Shape;41;p19"/>
          <p:cNvSpPr txBox="1"/>
          <p:nvPr>
            <p:ph idx="1" type="body"/>
          </p:nvPr>
        </p:nvSpPr>
        <p:spPr>
          <a:xfrm>
            <a:off x="6094443" y="3425619"/>
            <a:ext cx="6097555" cy="3169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0" i="0" sz="36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094443" y="1554163"/>
            <a:ext cx="6097556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b="0" sz="32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77433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ítulo, 5 pilares texto más pequeño">
  <p:cSld name="8_Título, 5 pilares texto más pequeño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/>
          <p:nvPr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" name="Google Shape;47;p20"/>
          <p:cNvSpPr txBox="1"/>
          <p:nvPr>
            <p:ph idx="1" type="body"/>
          </p:nvPr>
        </p:nvSpPr>
        <p:spPr>
          <a:xfrm>
            <a:off x="304800" y="2598127"/>
            <a:ext cx="3714704" cy="2805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2" type="body"/>
          </p:nvPr>
        </p:nvSpPr>
        <p:spPr>
          <a:xfrm>
            <a:off x="4168631" y="2598127"/>
            <a:ext cx="3840480" cy="3806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3" type="body"/>
          </p:nvPr>
        </p:nvSpPr>
        <p:spPr>
          <a:xfrm>
            <a:off x="8158238" y="2598127"/>
            <a:ext cx="3773077" cy="3806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0"/>
          <p:cNvSpPr/>
          <p:nvPr/>
        </p:nvSpPr>
        <p:spPr>
          <a:xfrm>
            <a:off x="129521" y="0"/>
            <a:ext cx="2749481" cy="1364786"/>
          </a:xfrm>
          <a:custGeom>
            <a:rect b="b" l="l" r="r" t="t"/>
            <a:pathLst>
              <a:path extrusionOk="0" h="2353474" w="474128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" name="Google Shape;51;p20"/>
          <p:cNvSpPr txBox="1"/>
          <p:nvPr>
            <p:ph type="title"/>
          </p:nvPr>
        </p:nvSpPr>
        <p:spPr>
          <a:xfrm>
            <a:off x="316322" y="339408"/>
            <a:ext cx="2375877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b="0" i="0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4" type="body"/>
          </p:nvPr>
        </p:nvSpPr>
        <p:spPr>
          <a:xfrm>
            <a:off x="2879003" y="419100"/>
            <a:ext cx="9084398" cy="1870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, 5 pilares texto más pequeño">
  <p:cSld name="2_Título, 5 pilares texto más pequeño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/>
          <p:nvPr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68658" y="3493674"/>
            <a:ext cx="2377440" cy="222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8" name="Google Shape;58;p21"/>
          <p:cNvSpPr txBox="1"/>
          <p:nvPr>
            <p:ph idx="2" type="body"/>
          </p:nvPr>
        </p:nvSpPr>
        <p:spPr>
          <a:xfrm>
            <a:off x="2483635" y="3493674"/>
            <a:ext cx="2377440" cy="222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3" type="body"/>
          </p:nvPr>
        </p:nvSpPr>
        <p:spPr>
          <a:xfrm>
            <a:off x="4898612" y="3493674"/>
            <a:ext cx="2377440" cy="222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4" type="body"/>
          </p:nvPr>
        </p:nvSpPr>
        <p:spPr>
          <a:xfrm>
            <a:off x="7313589" y="3493674"/>
            <a:ext cx="2377440" cy="222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5" type="body"/>
          </p:nvPr>
        </p:nvSpPr>
        <p:spPr>
          <a:xfrm>
            <a:off x="9728566" y="3493674"/>
            <a:ext cx="2377440" cy="222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1"/>
          <p:cNvSpPr/>
          <p:nvPr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" name="Google Shape;63;p21"/>
          <p:cNvSpPr/>
          <p:nvPr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" name="Google Shape;64;p21"/>
          <p:cNvSpPr/>
          <p:nvPr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5" name="Google Shape;65;p21"/>
          <p:cNvSpPr/>
          <p:nvPr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6" name="Google Shape;66;p21"/>
          <p:cNvSpPr/>
          <p:nvPr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7" name="Google Shape;67;p21"/>
          <p:cNvSpPr txBox="1"/>
          <p:nvPr>
            <p:ph idx="6" type="body"/>
          </p:nvPr>
        </p:nvSpPr>
        <p:spPr>
          <a:xfrm>
            <a:off x="0" y="470361"/>
            <a:ext cx="12192000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0" sz="32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7" type="body"/>
          </p:nvPr>
        </p:nvSpPr>
        <p:spPr>
          <a:xfrm>
            <a:off x="68658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1"/>
          <p:cNvSpPr txBox="1"/>
          <p:nvPr>
            <p:ph idx="8" type="body"/>
          </p:nvPr>
        </p:nvSpPr>
        <p:spPr>
          <a:xfrm>
            <a:off x="2483635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b="1"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9" type="body"/>
          </p:nvPr>
        </p:nvSpPr>
        <p:spPr>
          <a:xfrm>
            <a:off x="4898612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3" type="body"/>
          </p:nvPr>
        </p:nvSpPr>
        <p:spPr>
          <a:xfrm>
            <a:off x="7313589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4" type="body"/>
          </p:nvPr>
        </p:nvSpPr>
        <p:spPr>
          <a:xfrm>
            <a:off x="9728566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_TÍTULO O TRANSICIÓN" showMasterSp="0">
  <p:cSld name="00_TÍTULO O TRANSICIÓN">
    <p:bg>
      <p:bgPr>
        <a:solidFill>
          <a:schemeClr val="dk2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5" name="Google Shape;75;p2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Google Shape;76;p24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" name="Google Shape;77;p24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rgbClr val="75D1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" name="Google Shape;78;p24"/>
          <p:cNvSpPr txBox="1"/>
          <p:nvPr>
            <p:ph type="ctrTitle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000"/>
              <a:buFont typeface="Quattrocento Sans"/>
              <a:buNone/>
              <a:defRPr b="1" i="0" sz="80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SOR DE SECCIÓN con número">
  <p:cSld name="DIVISOR DE SECCIÓN con número">
    <p:bg>
      <p:bgPr>
        <a:solidFill>
          <a:schemeClr val="dk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/>
          <p:nvPr/>
        </p:nvSpPr>
        <p:spPr>
          <a:xfrm>
            <a:off x="3803737" y="-65233"/>
            <a:ext cx="4584526" cy="2297766"/>
          </a:xfrm>
          <a:custGeom>
            <a:rect b="b" l="l" r="r" t="t"/>
            <a:pathLst>
              <a:path extrusionOk="0" h="2297766" w="458452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1" name="Google Shape;81;p25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2" name="Google Shape;82;p25"/>
          <p:cNvSpPr txBox="1"/>
          <p:nvPr>
            <p:ph type="title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200" spcFirstLastPara="1" rIns="457200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4800"/>
              <a:buFont typeface="Quattrocento Sans"/>
              <a:buNone/>
              <a:defRPr b="1" i="0" sz="4800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" type="body"/>
          </p:nvPr>
        </p:nvSpPr>
        <p:spPr>
          <a:xfrm>
            <a:off x="3923323" y="186061"/>
            <a:ext cx="4376615" cy="627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2" type="body"/>
          </p:nvPr>
        </p:nvSpPr>
        <p:spPr>
          <a:xfrm>
            <a:off x="304801" y="4206240"/>
            <a:ext cx="116586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457200" wrap="square" tIns="45700">
            <a:sp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3" type="body"/>
          </p:nvPr>
        </p:nvSpPr>
        <p:spPr>
          <a:xfrm>
            <a:off x="5737094" y="1007413"/>
            <a:ext cx="79220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b="1" i="0" sz="80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25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26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27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29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idx="1" type="body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type="title"/>
          </p:nvPr>
        </p:nvSpPr>
        <p:spPr>
          <a:xfrm>
            <a:off x="304800" y="419100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Quattrocento Sans"/>
              <a:buNone/>
              <a:defRPr b="0" i="0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4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92">
          <p15:clr>
            <a:srgbClr val="F26B43"/>
          </p15:clr>
        </p15:guide>
        <p15:guide id="7" orient="horz" pos="42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idx="1" type="body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27" name="Google Shape;27;p13"/>
          <p:cNvSpPr txBox="1"/>
          <p:nvPr>
            <p:ph type="title"/>
          </p:nvPr>
        </p:nvSpPr>
        <p:spPr>
          <a:xfrm>
            <a:off x="304800" y="419100"/>
            <a:ext cx="116586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attrocento Sans"/>
              <a:buNone/>
              <a:defRPr b="0" i="0" sz="3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13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92">
          <p15:clr>
            <a:srgbClr val="F26B43"/>
          </p15:clr>
        </p15:guide>
        <p15:guide id="7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2.jpg"/><Relationship Id="rId5" Type="http://schemas.openxmlformats.org/officeDocument/2006/relationships/image" Target="../media/image33.jpg"/><Relationship Id="rId6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hyperlink" Target="https://nealanalytics.com/creative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4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6.jpg"/><Relationship Id="rId5" Type="http://schemas.openxmlformats.org/officeDocument/2006/relationships/image" Target="../media/image2.jpg"/><Relationship Id="rId6" Type="http://schemas.openxmlformats.org/officeDocument/2006/relationships/image" Target="../media/image23.jpg"/><Relationship Id="rId7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5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27.jpg"/><Relationship Id="rId7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8" name="Google Shape;208;p1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9" name="Google Shape;209;p1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0" name="Google Shape;210;p1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1" name="Google Shape;211;p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2" name="Google Shape;212;p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3" name="Google Shape;213;p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cap="flat" cmpd="thinThick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4" name="Google Shape;214;p1"/>
          <p:cNvSpPr/>
          <p:nvPr/>
        </p:nvSpPr>
        <p:spPr>
          <a:xfrm flipH="1">
            <a:off x="7911254" y="4154806"/>
            <a:ext cx="2995659" cy="9016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800" u="none" cap="none" strike="noStrike">
                <a:solidFill>
                  <a:srgbClr val="F7FC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Resumen de Experiencia</a:t>
            </a:r>
            <a:endParaRPr/>
          </a:p>
        </p:txBody>
      </p:sp>
      <p:sp>
        <p:nvSpPr>
          <p:cNvPr id="215" name="Google Shape;215;p1"/>
          <p:cNvSpPr txBox="1"/>
          <p:nvPr/>
        </p:nvSpPr>
        <p:spPr>
          <a:xfrm>
            <a:off x="1679957" y="3280601"/>
            <a:ext cx="5909265" cy="8742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800"/>
              <a:buFont typeface="Quattrocento Sans"/>
              <a:buNone/>
            </a:pPr>
            <a:r>
              <a:t/>
            </a:r>
            <a:endParaRPr b="1" i="0" sz="8800" u="none" cap="none" strike="noStrike">
              <a:solidFill>
                <a:srgbClr val="F7FC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6" name="Google Shape;216;p1"/>
          <p:cNvSpPr txBox="1"/>
          <p:nvPr>
            <p:ph idx="4294967295" type="ctrTitle"/>
          </p:nvPr>
        </p:nvSpPr>
        <p:spPr>
          <a:xfrm>
            <a:off x="687847" y="2461199"/>
            <a:ext cx="10978289" cy="3167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2800"/>
              <a:buFont typeface="Calibri"/>
              <a:buNone/>
            </a:pPr>
            <a:r>
              <a:rPr b="1" i="0" lang="es-ES" sz="2800" u="none" cap="none" strike="noStrike">
                <a:solidFill>
                  <a:srgbClr val="F7FCFF"/>
                </a:solidFill>
                <a:latin typeface="Calibri"/>
                <a:ea typeface="Calibri"/>
                <a:cs typeface="Calibri"/>
                <a:sym typeface="Calibri"/>
              </a:rPr>
              <a:t>“Enfoques “Bottom-up” para la formación de competencias en medidas de Salud Pública no farmacológicas en poblaciones vulnerables del Municipio de Trelew”.</a:t>
            </a:r>
            <a:br>
              <a:rPr b="1" i="0" lang="es-ES" sz="2800" u="none" cap="none" strike="noStrike">
                <a:solidFill>
                  <a:srgbClr val="F7FC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3800" u="none" cap="none" strike="noStrike">
              <a:solidFill>
                <a:srgbClr val="F7FC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7" name="Google Shape;217;p1"/>
          <p:cNvSpPr txBox="1"/>
          <p:nvPr>
            <p:ph idx="1" type="body"/>
          </p:nvPr>
        </p:nvSpPr>
        <p:spPr>
          <a:xfrm>
            <a:off x="1042966" y="3717703"/>
            <a:ext cx="94615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4800"/>
              <a:buNone/>
            </a:pPr>
            <a:r>
              <a:rPr lang="es-ES"/>
              <a:t>Patagonia Argentina </a:t>
            </a:r>
            <a:endParaRPr/>
          </a:p>
        </p:txBody>
      </p:sp>
      <p:sp>
        <p:nvSpPr>
          <p:cNvPr id="218" name="Google Shape;218;p1"/>
          <p:cNvSpPr/>
          <p:nvPr/>
        </p:nvSpPr>
        <p:spPr>
          <a:xfrm>
            <a:off x="7066536" y="4361548"/>
            <a:ext cx="488128" cy="488128"/>
          </a:xfrm>
          <a:custGeom>
            <a:rect b="b" l="l" r="r" t="t"/>
            <a:pathLst>
              <a:path extrusionOk="0" h="488128" w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9" name="Google Shape;219;p1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20" name="Google Shape;22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7088" y="27494"/>
            <a:ext cx="1725318" cy="150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7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7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/>
          <p:nvPr>
            <p:ph idx="12" type="sldNum"/>
          </p:nvPr>
        </p:nvSpPr>
        <p:spPr>
          <a:xfrm>
            <a:off x="11814411" y="6484937"/>
            <a:ext cx="3877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t>‹#›</a:t>
            </a:fld>
            <a:endParaRPr sz="1200"/>
          </a:p>
        </p:txBody>
      </p:sp>
      <p:sp>
        <p:nvSpPr>
          <p:cNvPr id="365" name="Google Shape;365;p10"/>
          <p:cNvSpPr txBox="1"/>
          <p:nvPr>
            <p:ph idx="1" type="body"/>
          </p:nvPr>
        </p:nvSpPr>
        <p:spPr>
          <a:xfrm>
            <a:off x="1875949" y="419100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</a:pPr>
            <a:r>
              <a:rPr lang="es-ES"/>
              <a:t>6</a:t>
            </a:r>
            <a:endParaRPr/>
          </a:p>
        </p:txBody>
      </p:sp>
      <p:sp>
        <p:nvSpPr>
          <p:cNvPr id="366" name="Google Shape;366;p10"/>
          <p:cNvSpPr txBox="1"/>
          <p:nvPr>
            <p:ph idx="3" type="body"/>
          </p:nvPr>
        </p:nvSpPr>
        <p:spPr>
          <a:xfrm>
            <a:off x="0" y="3429000"/>
            <a:ext cx="6096000" cy="279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TALLER</a:t>
            </a:r>
            <a:endParaRPr/>
          </a:p>
          <a:p>
            <a:pPr indent="0" lvl="2" marL="0" rtl="0" algn="ctr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s-ES"/>
              <a:t>Paso a paso en la elaboración de un proyecto con enfoque Bottom-Up e integrarlo con las intervenciones gubernamentales </a:t>
            </a:r>
            <a:r>
              <a:rPr b="1" lang="es-ES"/>
              <a:t>(componente 2 de nuestro proyecto</a:t>
            </a:r>
            <a:r>
              <a:rPr lang="es-ES"/>
              <a:t>)</a:t>
            </a:r>
            <a:endParaRPr/>
          </a:p>
        </p:txBody>
      </p:sp>
      <p:sp>
        <p:nvSpPr>
          <p:cNvPr id="367" name="Google Shape;367;p10"/>
          <p:cNvSpPr txBox="1"/>
          <p:nvPr>
            <p:ph idx="4" type="body"/>
          </p:nvPr>
        </p:nvSpPr>
        <p:spPr>
          <a:xfrm>
            <a:off x="0" y="1554163"/>
            <a:ext cx="60960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s-ES"/>
              <a:t>El diseño de un proyecto con enfoque bottom-up</a:t>
            </a:r>
            <a:r>
              <a:rPr lang="es-ES"/>
              <a:t>. </a:t>
            </a:r>
            <a:endParaRPr/>
          </a:p>
        </p:txBody>
      </p:sp>
      <p:pic>
        <p:nvPicPr>
          <p:cNvPr descr="Imagen que contiene persona, tabla, niño, pequeño&#10;&#10;Descripción generada automáticamente" id="368" name="Google Shape;3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1828" y="0"/>
            <a:ext cx="2313569" cy="2327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arto de hospital, cuarto, hombre, gente&#10;&#10;Descripción generada automáticamente" id="369" name="Google Shape;36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226" y="120261"/>
            <a:ext cx="2033186" cy="2086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a&#10;&#10;Descripción generada automáticamente" id="370" name="Google Shape;37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9245" y="2398542"/>
            <a:ext cx="2136505" cy="2426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ptura de pantalla de un celular con la imagen de una persona&#10;&#10;Descripción generada automáticamente con confianza media" id="371" name="Google Shape;37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3497" y="2317069"/>
            <a:ext cx="2160339" cy="2096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a&#10;&#10;Descripción generada automáticamente" id="372" name="Google Shape;37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1164" y="4809771"/>
            <a:ext cx="1892430" cy="1976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ptura de pantalla de un celular con texto e imágenes&#10;&#10;Descripción generada automáticamente con confianza baja" id="373" name="Google Shape;37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78758" y="4102330"/>
            <a:ext cx="2939071" cy="279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grupo de personas en un salón de clases&#10;&#10;Descripción generada automáticamente con confianza media" id="379" name="Google Shape;37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403" r="28403" t="0"/>
          <a:stretch/>
        </p:blipFill>
        <p:spPr>
          <a:xfrm flipH="1">
            <a:off x="110168" y="114300"/>
            <a:ext cx="2946464" cy="3314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80" name="Google Shape;380;p11"/>
          <p:cNvSpPr txBox="1"/>
          <p:nvPr>
            <p:ph idx="1" type="body"/>
          </p:nvPr>
        </p:nvSpPr>
        <p:spPr>
          <a:xfrm>
            <a:off x="5314950" y="72909"/>
            <a:ext cx="6877050" cy="68264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b="1" lang="es-ES"/>
              <a:t>Barreras</a:t>
            </a:r>
            <a:r>
              <a:rPr lang="es-ES"/>
              <a:t> 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b="1" lang="es-ES"/>
              <a:t>La brecha digital</a:t>
            </a:r>
            <a:r>
              <a:rPr lang="es-ES"/>
              <a:t>//</a:t>
            </a:r>
            <a:r>
              <a:rPr b="1" lang="es-ES">
                <a:solidFill>
                  <a:srgbClr val="FFC000"/>
                </a:solidFill>
              </a:rPr>
              <a:t>Asimetrías de conocimiento</a:t>
            </a:r>
            <a:r>
              <a:rPr lang="es-ES"/>
              <a:t>//</a:t>
            </a:r>
            <a:r>
              <a:rPr b="1" lang="es-ES"/>
              <a:t>Las dificultades de la vida cotidiana en comunidades vulnerables</a:t>
            </a:r>
            <a:r>
              <a:rPr lang="es-ES"/>
              <a:t>//</a:t>
            </a:r>
            <a:r>
              <a:rPr b="1" lang="es-ES">
                <a:solidFill>
                  <a:srgbClr val="FFC000"/>
                </a:solidFill>
              </a:rPr>
              <a:t>No todas las comunidades son permeables a procesos participativos</a:t>
            </a:r>
            <a:r>
              <a:rPr lang="es-ES"/>
              <a:t>//</a:t>
            </a:r>
            <a:r>
              <a:rPr b="1" lang="es-ES"/>
              <a:t>Las resistencias del sistema de salud en empoderar//</a:t>
            </a:r>
            <a:r>
              <a:rPr b="1" lang="es-ES">
                <a:solidFill>
                  <a:srgbClr val="FFC000"/>
                </a:solidFill>
              </a:rPr>
              <a:t>La saturación y clima cambiante en relación al tema CoVID-19// </a:t>
            </a:r>
            <a:r>
              <a:rPr b="1" lang="es-ES">
                <a:solidFill>
                  <a:schemeClr val="dk1"/>
                </a:solidFill>
              </a:rPr>
              <a:t>Dificultades metodológicas para realizar una encuesta CAP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b="1" lang="es-ES"/>
              <a:t>Logros 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800"/>
              <a:buNone/>
            </a:pPr>
            <a:r>
              <a:rPr b="1" lang="es-ES">
                <a:solidFill>
                  <a:srgbClr val="FFC000"/>
                </a:solidFill>
              </a:rPr>
              <a:t>Múltiples productos pedagógicos (aula virtual, guías de taller, contenidos audiovisuales) con posibilidad de servir de plataforma para otros tópicos</a:t>
            </a:r>
            <a:r>
              <a:rPr lang="es-ES"/>
              <a:t>//</a:t>
            </a:r>
            <a:r>
              <a:rPr b="1" lang="es-ES"/>
              <a:t>Una experiencia con una evaluación formativa y de contenidos (la evaluación formativa fue la base de un trabajo que estamos viendo para su publicación)//</a:t>
            </a:r>
            <a:r>
              <a:rPr b="1" lang="es-ES">
                <a:solidFill>
                  <a:srgbClr val="FFC000"/>
                </a:solidFill>
              </a:rPr>
              <a:t>Una red interesada en replicar la experiencia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b="1" lang="es-ES"/>
              <a:t>Aprendizajes</a:t>
            </a:r>
            <a:r>
              <a:rPr lang="es-ES"/>
              <a:t> 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b="1" lang="es-ES"/>
              <a:t>Creer en que nuestras comunidades y en la capacidad de generar sus propias soluciones</a:t>
            </a:r>
            <a:r>
              <a:rPr lang="es-ES"/>
              <a:t>/</a:t>
            </a:r>
            <a:r>
              <a:rPr lang="es-ES">
                <a:solidFill>
                  <a:srgbClr val="FFC000"/>
                </a:solidFill>
              </a:rPr>
              <a:t>la necesidad de nuevos enfoques</a:t>
            </a:r>
            <a:r>
              <a:rPr lang="es-ES"/>
              <a:t>/ </a:t>
            </a:r>
            <a:r>
              <a:rPr b="1" lang="es-ES"/>
              <a:t>lo útil para adaptar al contexto comunitario planes y programas</a:t>
            </a:r>
            <a:endParaRPr/>
          </a:p>
        </p:txBody>
      </p:sp>
      <p:sp>
        <p:nvSpPr>
          <p:cNvPr id="381" name="Google Shape;381;p11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descr="Una persona con una computadora portátil&#10;&#10;Descripción generada automáticamente con confianza media" id="382" name="Google Shape;38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585772"/>
            <a:ext cx="4114800" cy="3272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par de personas de pie&#10;&#10;Descripción generada automáticamente con confianza baja" id="383" name="Google Shape;38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67836" y="1562977"/>
            <a:ext cx="2516608" cy="2246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2"/>
          <p:cNvPicPr preferRelativeResize="0"/>
          <p:nvPr/>
        </p:nvPicPr>
        <p:blipFill rotWithShape="1">
          <a:blip r:embed="rId3">
            <a:alphaModFix amt="51000"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</p:pic>
      <p:sp>
        <p:nvSpPr>
          <p:cNvPr id="390" name="Google Shape;390;p12"/>
          <p:cNvSpPr txBox="1"/>
          <p:nvPr>
            <p:ph type="ctrTitle"/>
          </p:nvPr>
        </p:nvSpPr>
        <p:spPr>
          <a:xfrm>
            <a:off x="1219939" y="3348225"/>
            <a:ext cx="910755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CFF"/>
              </a:buClr>
              <a:buSzPts val="8000"/>
              <a:buFont typeface="Quattrocento Sans"/>
              <a:buNone/>
            </a:pPr>
            <a:r>
              <a:rPr lang="es-ES"/>
              <a:t>Muchas Gracias</a:t>
            </a:r>
            <a:endParaRPr/>
          </a:p>
        </p:txBody>
      </p:sp>
      <p:sp>
        <p:nvSpPr>
          <p:cNvPr id="391" name="Google Shape;391;p12"/>
          <p:cNvSpPr txBox="1"/>
          <p:nvPr/>
        </p:nvSpPr>
        <p:spPr>
          <a:xfrm>
            <a:off x="4433852" y="4256429"/>
            <a:ext cx="5756957" cy="927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45720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Quattrocento Sans"/>
              <a:buNone/>
            </a:pPr>
            <a:r>
              <a:t/>
            </a:r>
            <a:endParaRPr b="1" i="0" sz="3200" u="none" cap="none" strike="noStrike">
              <a:solidFill>
                <a:srgbClr val="FEFEF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2" name="Google Shape;392;p12">
            <a:hlinkClick r:id="rId4"/>
          </p:cNvPr>
          <p:cNvSpPr/>
          <p:nvPr/>
        </p:nvSpPr>
        <p:spPr>
          <a:xfrm>
            <a:off x="9005881" y="6316156"/>
            <a:ext cx="2584436" cy="367873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Neal Creative | haga clic e </a:t>
            </a:r>
            <a:r>
              <a:rPr b="1" i="0" lang="es-ES" sz="11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infórmese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"/>
          <p:cNvSpPr txBox="1"/>
          <p:nvPr>
            <p:ph idx="1" type="body"/>
          </p:nvPr>
        </p:nvSpPr>
        <p:spPr>
          <a:xfrm>
            <a:off x="6096000" y="888306"/>
            <a:ext cx="6096000" cy="50813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3 organizaciones de Trelew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es-ES"/>
              <a:t>Municipio de Trelew, Punto Digital Trelew y Laboratorio de Investigaciones Comunitarias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Con diferentes propósitos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es-ES"/>
              <a:t>Estado Municipal, Apoyo para la inclusión en entornos digitales y la creación de conocimiento basado en la comunidad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Unidos por un mismo objetivo</a:t>
            </a:r>
            <a:endParaRPr/>
          </a:p>
          <a:p>
            <a:pPr indent="0" lvl="4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es-ES"/>
              <a:t>Un programa de capacitación de medidas de salud publica no farmacológicas contra CoViD-19 en poblaciones vulnerables con un enfoque innovador. </a:t>
            </a:r>
            <a:endParaRPr/>
          </a:p>
        </p:txBody>
      </p:sp>
      <p:sp>
        <p:nvSpPr>
          <p:cNvPr id="227" name="Google Shape;227;p2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28" name="Google Shape;2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2421" y="849979"/>
            <a:ext cx="1632030" cy="17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2193" y="2331538"/>
            <a:ext cx="3287210" cy="1754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, nombre de la empresa&#10;&#10;Descripción generada automáticamente" id="230" name="Google Shape;23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6264" y="4166887"/>
            <a:ext cx="2185451" cy="175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o&#10;&#10;Descripción generada automáticamente con confianza media" id="239" name="Google Shape;239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0476" r="30475" t="0"/>
          <a:stretch/>
        </p:blipFill>
        <p:spPr>
          <a:xfrm>
            <a:off x="7292050" y="0"/>
            <a:ext cx="4899949" cy="6856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240" name="Google Shape;240;p3"/>
          <p:cNvSpPr txBox="1"/>
          <p:nvPr>
            <p:ph idx="12" type="sldNum"/>
          </p:nvPr>
        </p:nvSpPr>
        <p:spPr>
          <a:xfrm>
            <a:off x="11814411" y="6484937"/>
            <a:ext cx="3877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t>‹#›</a:t>
            </a:fld>
            <a:endParaRPr sz="1200"/>
          </a:p>
        </p:txBody>
      </p:sp>
      <p:sp>
        <p:nvSpPr>
          <p:cNvPr id="241" name="Google Shape;241;p3"/>
          <p:cNvSpPr txBox="1"/>
          <p:nvPr>
            <p:ph idx="1" type="body"/>
          </p:nvPr>
        </p:nvSpPr>
        <p:spPr>
          <a:xfrm>
            <a:off x="0" y="419100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</a:pPr>
            <a:r>
              <a:rPr lang="es-ES" sz="4000"/>
              <a:t>¿Qué son los enfoques Bottom-up ?</a:t>
            </a:r>
            <a:endParaRPr/>
          </a:p>
        </p:txBody>
      </p:sp>
      <p:sp>
        <p:nvSpPr>
          <p:cNvPr id="242" name="Google Shape;242;p3"/>
          <p:cNvSpPr txBox="1"/>
          <p:nvPr>
            <p:ph idx="3" type="body"/>
          </p:nvPr>
        </p:nvSpPr>
        <p:spPr>
          <a:xfrm>
            <a:off x="0" y="3760316"/>
            <a:ext cx="6096000" cy="2740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¿Que aportan de nuevo?</a:t>
            </a:r>
            <a:endParaRPr/>
          </a:p>
          <a:p>
            <a:pPr indent="0" lvl="0" marL="0" rtl="0" algn="ctr">
              <a:lnSpc>
                <a:spcPct val="107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Los enfoques Bottom-up (de abajo hacia arriba) permiten diseñar intervenciones basadas en las expectativas y miradas locales que, </a:t>
            </a:r>
            <a:r>
              <a:rPr b="1" lang="es-ES" sz="1800">
                <a:latin typeface="Calibri"/>
                <a:ea typeface="Calibri"/>
                <a:cs typeface="Calibri"/>
                <a:sym typeface="Calibri"/>
              </a:rPr>
              <a:t>si se complementan con las políticas o planes sanitarios implementadas desde un orden jerárquico superior</a:t>
            </a: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 (top-down) logran acciones mas eficaces y adaptadas a las necesidades locales. </a:t>
            </a:r>
            <a:endParaRPr/>
          </a:p>
        </p:txBody>
      </p:sp>
      <p:sp>
        <p:nvSpPr>
          <p:cNvPr id="243" name="Google Shape;243;p3"/>
          <p:cNvSpPr txBox="1"/>
          <p:nvPr>
            <p:ph idx="4" type="body"/>
          </p:nvPr>
        </p:nvSpPr>
        <p:spPr>
          <a:xfrm>
            <a:off x="0" y="1854800"/>
            <a:ext cx="6096000" cy="1882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 sz="2000">
                <a:latin typeface="Times New Roman"/>
                <a:ea typeface="Times New Roman"/>
                <a:cs typeface="Times New Roman"/>
                <a:sym typeface="Times New Roman"/>
              </a:rPr>
              <a:t>Aquellos enfoques programáticos donde “</a:t>
            </a:r>
            <a:r>
              <a:rPr i="1" lang="es-ES" sz="2000">
                <a:latin typeface="Times New Roman"/>
                <a:ea typeface="Times New Roman"/>
                <a:cs typeface="Times New Roman"/>
                <a:sym typeface="Times New Roman"/>
              </a:rPr>
              <a:t>los agentes externos actúan para apoyar a la comunidad en la identificación de problemas que son importantes y relevantes para sus vidas, y les permiten desarrollar estrategias para resolver estos problemas”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i="1" lang="es-ES" sz="2000">
                <a:latin typeface="Times New Roman"/>
                <a:ea typeface="Times New Roman"/>
                <a:cs typeface="Times New Roman"/>
                <a:sym typeface="Times New Roman"/>
              </a:rPr>
              <a:t>Laverack, 2000. </a:t>
            </a:r>
            <a:endParaRPr sz="4000"/>
          </a:p>
        </p:txBody>
      </p:sp>
      <p:pic>
        <p:nvPicPr>
          <p:cNvPr descr="Personas alrededor de una mesa&#10;&#10;Descripción generada automáticamente con confianza baja" id="244" name="Google Shape;24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9304" y="0"/>
            <a:ext cx="33304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s sentadas en una mesa&#10;&#10;Descripción generada automáticamente" id="250" name="Google Shape;25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682" y="2335576"/>
            <a:ext cx="2968534" cy="45144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as sentadas en una mesa&#10;&#10;Descripción generada automáticamente con confianza baja" id="251" name="Google Shape;251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8403" r="28403" t="0"/>
          <a:stretch/>
        </p:blipFill>
        <p:spPr>
          <a:xfrm flipH="1">
            <a:off x="-2" y="0"/>
            <a:ext cx="3227943" cy="407564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252" name="Google Shape;252;p4"/>
          <p:cNvSpPr txBox="1"/>
          <p:nvPr>
            <p:ph idx="1" type="body"/>
          </p:nvPr>
        </p:nvSpPr>
        <p:spPr>
          <a:xfrm>
            <a:off x="6094443" y="3425619"/>
            <a:ext cx="6097555" cy="2957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2.-Legos en salud comunitaria</a:t>
            </a:r>
            <a:endParaRPr/>
          </a:p>
          <a:p>
            <a:pPr indent="0" lvl="2" marL="0" rtl="0" algn="ctr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>
                <a:solidFill>
                  <a:srgbClr val="0070C0"/>
                </a:solidFill>
              </a:rPr>
              <a:t>Concejo de Pastores de Iglesias Evangelicas de Trelew (CoPIET </a:t>
            </a:r>
            <a:r>
              <a:rPr lang="es-ES"/>
              <a:t>| </a:t>
            </a:r>
            <a:r>
              <a:rPr lang="es-ES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Miembros de movimientos sociales de Trelew </a:t>
            </a:r>
            <a:r>
              <a:rPr lang="es-ES"/>
              <a:t>| </a:t>
            </a:r>
            <a:r>
              <a:rPr b="1" lang="es-ES">
                <a:latin typeface="Arial"/>
                <a:ea typeface="Arial"/>
                <a:cs typeface="Arial"/>
                <a:sym typeface="Arial"/>
              </a:rPr>
              <a:t>Miembros de Asociación Vecinal Santa Catalina</a:t>
            </a:r>
            <a:endParaRPr/>
          </a:p>
        </p:txBody>
      </p:sp>
      <p:sp>
        <p:nvSpPr>
          <p:cNvPr id="253" name="Google Shape;253;p4"/>
          <p:cNvSpPr txBox="1"/>
          <p:nvPr>
            <p:ph idx="3" type="body"/>
          </p:nvPr>
        </p:nvSpPr>
        <p:spPr>
          <a:xfrm>
            <a:off x="6094444" y="2442264"/>
            <a:ext cx="6097556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s-ES" sz="2800"/>
              <a:t>1.-Con experiencia en salud comunitaria (TCST zona vulnerable)</a:t>
            </a:r>
            <a:endParaRPr/>
          </a:p>
        </p:txBody>
      </p:sp>
      <p:sp>
        <p:nvSpPr>
          <p:cNvPr id="254" name="Google Shape;254;p4"/>
          <p:cNvSpPr txBox="1"/>
          <p:nvPr>
            <p:ph idx="4" type="body"/>
          </p:nvPr>
        </p:nvSpPr>
        <p:spPr>
          <a:xfrm>
            <a:off x="6724891" y="419100"/>
            <a:ext cx="4583575" cy="3083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</a:pPr>
            <a:r>
              <a:rPr lang="es-ES"/>
              <a:t>Población objetivo </a:t>
            </a:r>
            <a:endParaRPr/>
          </a:p>
        </p:txBody>
      </p:sp>
      <p:sp>
        <p:nvSpPr>
          <p:cNvPr id="255" name="Google Shape;255;p4"/>
          <p:cNvSpPr txBox="1"/>
          <p:nvPr>
            <p:ph idx="12" type="sldNum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cxnSp>
        <p:nvCxnSpPr>
          <p:cNvPr id="256" name="Google Shape;256;p4"/>
          <p:cNvCxnSpPr/>
          <p:nvPr/>
        </p:nvCxnSpPr>
        <p:spPr>
          <a:xfrm>
            <a:off x="9062977" y="4433104"/>
            <a:ext cx="0" cy="520861"/>
          </a:xfrm>
          <a:prstGeom prst="straightConnector1">
            <a:avLst/>
          </a:prstGeom>
          <a:noFill/>
          <a:ln cap="flat" cmpd="sng" w="57150">
            <a:solidFill>
              <a:srgbClr val="00578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Texto&#10;&#10;Descripción generada automáticamente" id="257" name="Google Shape;25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4075648"/>
            <a:ext cx="3481329" cy="2782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faz de usuario gráfica&#10;&#10;Descripción generada automáticamente" id="258" name="Google Shape;25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7941" y="0"/>
            <a:ext cx="2706016" cy="23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"/>
          <p:cNvSpPr txBox="1"/>
          <p:nvPr>
            <p:ph idx="1" type="body"/>
          </p:nvPr>
        </p:nvSpPr>
        <p:spPr>
          <a:xfrm>
            <a:off x="304800" y="2598127"/>
            <a:ext cx="3714704" cy="2024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Un programa de marketing social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Orientado a promover los contenidos de la guía en poblaciones vulnerables</a:t>
            </a:r>
            <a:endParaRPr/>
          </a:p>
        </p:txBody>
      </p:sp>
      <p:sp>
        <p:nvSpPr>
          <p:cNvPr id="265" name="Google Shape;265;p5"/>
          <p:cNvSpPr txBox="1"/>
          <p:nvPr>
            <p:ph idx="2" type="body"/>
          </p:nvPr>
        </p:nvSpPr>
        <p:spPr>
          <a:xfrm>
            <a:off x="3853792" y="2598126"/>
            <a:ext cx="4304445" cy="2024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Un programa de capacitación para comunidades vulnerables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Orientado a brindar los contenidos de la guía mediante enfoque bottom-up. </a:t>
            </a:r>
            <a:endParaRPr/>
          </a:p>
        </p:txBody>
      </p:sp>
      <p:sp>
        <p:nvSpPr>
          <p:cNvPr id="266" name="Google Shape;266;p5"/>
          <p:cNvSpPr txBox="1"/>
          <p:nvPr>
            <p:ph idx="3" type="body"/>
          </p:nvPr>
        </p:nvSpPr>
        <p:spPr>
          <a:xfrm>
            <a:off x="8158238" y="2598127"/>
            <a:ext cx="3773077" cy="1747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Una evaluación de la experiencia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Una evaluación formativa y una evaluación de resultados. </a:t>
            </a:r>
            <a:endParaRPr/>
          </a:p>
        </p:txBody>
      </p:sp>
      <p:sp>
        <p:nvSpPr>
          <p:cNvPr id="267" name="Google Shape;267;p5"/>
          <p:cNvSpPr txBox="1"/>
          <p:nvPr>
            <p:ph type="title"/>
          </p:nvPr>
        </p:nvSpPr>
        <p:spPr>
          <a:xfrm>
            <a:off x="228599" y="339408"/>
            <a:ext cx="2574891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Septiembre </a:t>
            </a:r>
            <a:b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/>
          </a:p>
        </p:txBody>
      </p:sp>
      <p:sp>
        <p:nvSpPr>
          <p:cNvPr id="268" name="Google Shape;268;p5"/>
          <p:cNvSpPr txBox="1"/>
          <p:nvPr>
            <p:ph idx="4" type="body"/>
          </p:nvPr>
        </p:nvSpPr>
        <p:spPr>
          <a:xfrm>
            <a:off x="2879003" y="419100"/>
            <a:ext cx="9084398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/>
              <a:t>¿Cual fue nuestra propuesta para la </a:t>
            </a:r>
            <a:r>
              <a:rPr i="1" lang="es-ES" sz="18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“Convocatoria para presentación de interés en la elaboración de propuestas para promover y fortalecer la implementación de las “Orientaciones para la aplicación de medidas de salud pública no farmacológicas en grupos de población en situación de vulnerabilidad en el contexto de la COVID-19”. </a:t>
            </a:r>
            <a:endParaRPr i="1" u="sng">
              <a:solidFill>
                <a:srgbClr val="0070C0"/>
              </a:solidFill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4397231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8353136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470512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2" name="Google Shape;272;p5"/>
          <p:cNvSpPr txBox="1"/>
          <p:nvPr>
            <p:ph idx="12" type="sldNum"/>
          </p:nvPr>
        </p:nvSpPr>
        <p:spPr>
          <a:xfrm>
            <a:off x="11682114" y="6464808"/>
            <a:ext cx="4984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853791" y="2324559"/>
            <a:ext cx="4318707" cy="2724912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4" name="Google Shape;274;p5"/>
          <p:cNvSpPr txBox="1"/>
          <p:nvPr/>
        </p:nvSpPr>
        <p:spPr>
          <a:xfrm>
            <a:off x="2803490" y="5398265"/>
            <a:ext cx="60650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núcleo central de la experiencia, orientada a la  innovación de políticas publicas.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"/>
          <p:cNvSpPr txBox="1"/>
          <p:nvPr>
            <p:ph idx="1" type="body"/>
          </p:nvPr>
        </p:nvSpPr>
        <p:spPr>
          <a:xfrm>
            <a:off x="304800" y="2598127"/>
            <a:ext cx="3714704" cy="2256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Sincrónico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Escala visual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Presentación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Taller </a:t>
            </a:r>
            <a:endParaRPr/>
          </a:p>
        </p:txBody>
      </p:sp>
      <p:sp>
        <p:nvSpPr>
          <p:cNvPr id="281" name="Google Shape;281;p6"/>
          <p:cNvSpPr txBox="1"/>
          <p:nvPr>
            <p:ph idx="2" type="body"/>
          </p:nvPr>
        </p:nvSpPr>
        <p:spPr>
          <a:xfrm>
            <a:off x="3853792" y="2598126"/>
            <a:ext cx="4304445" cy="2024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Un programa de capacitación para comunidades vulnerables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Orientado a brindar los contenidos de la guía mediante enfoque bottom-up. </a:t>
            </a:r>
            <a:endParaRPr/>
          </a:p>
        </p:txBody>
      </p:sp>
      <p:sp>
        <p:nvSpPr>
          <p:cNvPr id="282" name="Google Shape;282;p6"/>
          <p:cNvSpPr txBox="1"/>
          <p:nvPr>
            <p:ph idx="3" type="body"/>
          </p:nvPr>
        </p:nvSpPr>
        <p:spPr>
          <a:xfrm>
            <a:off x="8158238" y="2598127"/>
            <a:ext cx="3773077" cy="16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s-ES"/>
              <a:t>Asincrónica  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u="sng"/>
              <a:t>Aula virtual</a:t>
            </a:r>
            <a:endParaRPr/>
          </a:p>
          <a:p>
            <a:pPr indent="0" lvl="1" marL="0" rtl="0" algn="ctr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 Capsula, Presentación, ejercicio</a:t>
            </a:r>
            <a:endParaRPr/>
          </a:p>
        </p:txBody>
      </p:sp>
      <p:sp>
        <p:nvSpPr>
          <p:cNvPr id="283" name="Google Shape;283;p6"/>
          <p:cNvSpPr txBox="1"/>
          <p:nvPr>
            <p:ph type="title"/>
          </p:nvPr>
        </p:nvSpPr>
        <p:spPr>
          <a:xfrm>
            <a:off x="228599" y="339408"/>
            <a:ext cx="2574891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Septiembre </a:t>
            </a:r>
            <a:b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/>
          </a:p>
        </p:txBody>
      </p:sp>
      <p:sp>
        <p:nvSpPr>
          <p:cNvPr id="284" name="Google Shape;284;p6"/>
          <p:cNvSpPr txBox="1"/>
          <p:nvPr>
            <p:ph idx="4" type="body"/>
          </p:nvPr>
        </p:nvSpPr>
        <p:spPr>
          <a:xfrm>
            <a:off x="2879003" y="419100"/>
            <a:ext cx="9084398" cy="1550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/>
              <a:t>¿Cual fue la estrategia pedagógica de nuestra propuesta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i="1" lang="es-ES" sz="18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“Convocatoria para presentación de interés en la elaboración de propuestas para promover y fortalecer la implementación de las “Orientaciones para la aplicación de medidas de salud pública no farmacológicas en grupos de población en situación de vulnerabilidad en el contexto de la COVID-19”. </a:t>
            </a:r>
            <a:endParaRPr i="1" u="sng">
              <a:solidFill>
                <a:srgbClr val="0070C0"/>
              </a:solidFill>
            </a:endParaRPr>
          </a:p>
        </p:txBody>
      </p:sp>
      <p:sp>
        <p:nvSpPr>
          <p:cNvPr id="285" name="Google Shape;285;p6"/>
          <p:cNvSpPr/>
          <p:nvPr/>
        </p:nvSpPr>
        <p:spPr>
          <a:xfrm>
            <a:off x="4397231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6" name="Google Shape;286;p6"/>
          <p:cNvSpPr/>
          <p:nvPr/>
        </p:nvSpPr>
        <p:spPr>
          <a:xfrm>
            <a:off x="8353136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7" name="Google Shape;287;p6"/>
          <p:cNvSpPr/>
          <p:nvPr/>
        </p:nvSpPr>
        <p:spPr>
          <a:xfrm>
            <a:off x="470512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8" name="Google Shape;288;p6"/>
          <p:cNvSpPr txBox="1"/>
          <p:nvPr>
            <p:ph idx="12" type="sldNum"/>
          </p:nvPr>
        </p:nvSpPr>
        <p:spPr>
          <a:xfrm>
            <a:off x="11682114" y="6464808"/>
            <a:ext cx="4984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89" name="Google Shape;289;p6"/>
          <p:cNvSpPr/>
          <p:nvPr/>
        </p:nvSpPr>
        <p:spPr>
          <a:xfrm>
            <a:off x="3853791" y="2324559"/>
            <a:ext cx="4318707" cy="2724912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0" name="Google Shape;290;p6"/>
          <p:cNvSpPr txBox="1"/>
          <p:nvPr/>
        </p:nvSpPr>
        <p:spPr>
          <a:xfrm>
            <a:off x="2803490" y="5398265"/>
            <a:ext cx="60650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núcleo central de la experiencia, orientada a la  innovación de políticas publicas.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s sentadas en una mesa&#10;&#10;Descripción generada automáticamente" id="299" name="Google Shape;2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9657" y="3391127"/>
            <a:ext cx="2197583" cy="1648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ior, hombre, tabla, gente&#10;&#10;Descripción generada automáticamente" id="300" name="Google Shape;30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3654" y="3481659"/>
            <a:ext cx="1608882" cy="1344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grupo de personas en un salón de clases&#10;&#10;Descripción generada automáticamente con confianza media" id="301" name="Google Shape;30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994" y="2361614"/>
            <a:ext cx="2233914" cy="1799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as sentadas en una mesa&#10;&#10;Descripción generada automáticamente con confianza baja" id="302" name="Google Shape;30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4150" y="3601028"/>
            <a:ext cx="2332594" cy="22326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7"/>
          <p:cNvGrpSpPr/>
          <p:nvPr/>
        </p:nvGrpSpPr>
        <p:grpSpPr>
          <a:xfrm>
            <a:off x="6018199" y="1338579"/>
            <a:ext cx="5857470" cy="5424294"/>
            <a:chOff x="1135264" y="-6120"/>
            <a:chExt cx="5857470" cy="5424294"/>
          </a:xfrm>
        </p:grpSpPr>
        <p:sp>
          <p:nvSpPr>
            <p:cNvPr id="304" name="Google Shape;304;p7"/>
            <p:cNvSpPr/>
            <p:nvPr/>
          </p:nvSpPr>
          <p:spPr>
            <a:xfrm>
              <a:off x="1358799" y="-6120"/>
              <a:ext cx="5410400" cy="5410400"/>
            </a:xfrm>
            <a:custGeom>
              <a:rect b="b" l="l" r="r" t="t"/>
              <a:pathLst>
                <a:path extrusionOk="0" h="120000" w="120000">
                  <a:moveTo>
                    <a:pt x="75067" y="5451"/>
                  </a:moveTo>
                  <a:lnTo>
                    <a:pt x="75067" y="5451"/>
                  </a:lnTo>
                  <a:cubicBezTo>
                    <a:pt x="100823" y="12565"/>
                    <a:pt x="118094" y="36725"/>
                    <a:pt x="116490" y="63397"/>
                  </a:cubicBezTo>
                  <a:cubicBezTo>
                    <a:pt x="114886" y="90070"/>
                    <a:pt x="94844" y="111986"/>
                    <a:pt x="68421" y="115962"/>
                  </a:cubicBezTo>
                  <a:cubicBezTo>
                    <a:pt x="41998" y="119938"/>
                    <a:pt x="16394" y="104891"/>
                    <a:pt x="7011" y="79871"/>
                  </a:cubicBezTo>
                  <a:cubicBezTo>
                    <a:pt x="-2371" y="54852"/>
                    <a:pt x="7025" y="26679"/>
                    <a:pt x="29547" y="12300"/>
                  </a:cubicBezTo>
                  <a:lnTo>
                    <a:pt x="27972" y="9292"/>
                  </a:lnTo>
                  <a:lnTo>
                    <a:pt x="35217" y="12668"/>
                  </a:lnTo>
                  <a:lnTo>
                    <a:pt x="34069" y="20937"/>
                  </a:lnTo>
                  <a:lnTo>
                    <a:pt x="32495" y="17930"/>
                  </a:lnTo>
                  <a:lnTo>
                    <a:pt x="32495" y="17930"/>
                  </a:lnTo>
                  <a:cubicBezTo>
                    <a:pt x="12674" y="30889"/>
                    <a:pt x="4587" y="55926"/>
                    <a:pt x="13082" y="78031"/>
                  </a:cubicBezTo>
                  <a:cubicBezTo>
                    <a:pt x="21578" y="100136"/>
                    <a:pt x="44350" y="113313"/>
                    <a:pt x="67749" y="109662"/>
                  </a:cubicBezTo>
                  <a:cubicBezTo>
                    <a:pt x="91147" y="106012"/>
                    <a:pt x="108823" y="86524"/>
                    <a:pt x="110181" y="62881"/>
                  </a:cubicBezTo>
                  <a:cubicBezTo>
                    <a:pt x="111538" y="39239"/>
                    <a:pt x="96209" y="17856"/>
                    <a:pt x="73382" y="11551"/>
                  </a:cubicBezTo>
                  <a:close/>
                </a:path>
              </a:pathLst>
            </a:custGeom>
            <a:solidFill>
              <a:srgbClr val="FEDFB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036093" y="491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BA8C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7"/>
            <p:cNvSpPr txBox="1"/>
            <p:nvPr/>
          </p:nvSpPr>
          <p:spPr>
            <a:xfrm>
              <a:off x="3086271" y="50669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QUE IMPLICA TRABAJAR Y COMPROMETERSE EN UNA COMUNIDAD</a:t>
              </a: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4936922" y="1097936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FEB40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7"/>
            <p:cNvSpPr txBox="1"/>
            <p:nvPr/>
          </p:nvSpPr>
          <p:spPr>
            <a:xfrm>
              <a:off x="4987100" y="1148114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 LOGICA DE UN PROYECTO CON UN ENFOQUE BOTTOM-UP</a:t>
              </a: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4936922" y="3292824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FFC55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7"/>
            <p:cNvSpPr txBox="1"/>
            <p:nvPr/>
          </p:nvSpPr>
          <p:spPr>
            <a:xfrm>
              <a:off x="4987100" y="3343002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COMO SE PUEDE DESARROLLAR “CAPACIDAD” EN UNA COMUNIDAD</a:t>
              </a: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3036093" y="4390268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FFDEB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7"/>
            <p:cNvSpPr txBox="1"/>
            <p:nvPr/>
          </p:nvSpPr>
          <p:spPr>
            <a:xfrm>
              <a:off x="3086271" y="4440446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RECOLECTAR INFORMAVION EN LA COMUNIDAD</a:t>
              </a: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135264" y="3292824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FFC55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7"/>
            <p:cNvSpPr txBox="1"/>
            <p:nvPr/>
          </p:nvSpPr>
          <p:spPr>
            <a:xfrm>
              <a:off x="1185442" y="3343002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COMUNICAR Y ESCUCHAR: HABILIDADES ESENCIALES</a:t>
              </a: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135264" y="1097936"/>
              <a:ext cx="2055812" cy="1027906"/>
            </a:xfrm>
            <a:prstGeom prst="roundRect">
              <a:avLst>
                <a:gd fmla="val 16667" name="adj"/>
              </a:avLst>
            </a:prstGeom>
            <a:solidFill>
              <a:srgbClr val="FEB40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7"/>
            <p:cNvSpPr txBox="1"/>
            <p:nvPr/>
          </p:nvSpPr>
          <p:spPr>
            <a:xfrm>
              <a:off x="1185442" y="1148114"/>
              <a:ext cx="1955456" cy="9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Quattrocento Sans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DESARROLLAR UNA ESTRATEGIA </a:t>
              </a:r>
              <a:endParaRPr/>
            </a:p>
          </p:txBody>
        </p:sp>
      </p:grpSp>
      <p:sp>
        <p:nvSpPr>
          <p:cNvPr id="317" name="Google Shape;317;p7"/>
          <p:cNvSpPr txBox="1"/>
          <p:nvPr>
            <p:ph idx="12" type="sldNum"/>
          </p:nvPr>
        </p:nvSpPr>
        <p:spPr>
          <a:xfrm>
            <a:off x="11814411" y="6484937"/>
            <a:ext cx="3877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t>‹#›</a:t>
            </a:fld>
            <a:endParaRPr sz="1200"/>
          </a:p>
        </p:txBody>
      </p:sp>
      <p:sp>
        <p:nvSpPr>
          <p:cNvPr id="318" name="Google Shape;318;p7"/>
          <p:cNvSpPr txBox="1"/>
          <p:nvPr>
            <p:ph idx="3" type="body"/>
          </p:nvPr>
        </p:nvSpPr>
        <p:spPr>
          <a:xfrm>
            <a:off x="0" y="3162782"/>
            <a:ext cx="6096000" cy="307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Con un enfoque “bottom-up”</a:t>
            </a:r>
            <a:endParaRPr/>
          </a:p>
          <a:p>
            <a:pPr indent="0" lvl="2" marL="0" rtl="0" algn="ctr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i="1" lang="es-ES"/>
              <a:t>Tiene como objetivo central </a:t>
            </a:r>
            <a:endParaRPr/>
          </a:p>
          <a:p>
            <a:pPr indent="0" lvl="2" marL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3200"/>
              <a:buNone/>
            </a:pPr>
            <a:r>
              <a:rPr b="1" lang="es-ES" sz="3200"/>
              <a:t>DESARROLLAR CAPACIDAD COMUNITARIA</a:t>
            </a:r>
            <a:endParaRPr/>
          </a:p>
        </p:txBody>
      </p:sp>
      <p:sp>
        <p:nvSpPr>
          <p:cNvPr id="319" name="Google Shape;319;p7"/>
          <p:cNvSpPr txBox="1"/>
          <p:nvPr>
            <p:ph idx="4" type="body"/>
          </p:nvPr>
        </p:nvSpPr>
        <p:spPr>
          <a:xfrm>
            <a:off x="63521" y="987003"/>
            <a:ext cx="5822066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s-ES"/>
              <a:t>Un programa de capacitación para comunidades vulnerables</a:t>
            </a:r>
            <a:endParaRPr/>
          </a:p>
        </p:txBody>
      </p:sp>
      <p:sp>
        <p:nvSpPr>
          <p:cNvPr id="320" name="Google Shape;320;p7"/>
          <p:cNvSpPr txBox="1"/>
          <p:nvPr/>
        </p:nvSpPr>
        <p:spPr>
          <a:xfrm>
            <a:off x="5858786" y="294698"/>
            <a:ext cx="6123006" cy="692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050" u="none" cap="none" strike="noStrik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Talleres “Enfoques “Bottom-up” para la formación de competencias en medidas de Salud Pública no farmacológicas en poblaciones vulnerables del Municipio de Trelew”. Argentina, noviembre 2021</a:t>
            </a:r>
            <a:r>
              <a:rPr b="0" i="0" lang="es-ES" sz="10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"/>
          <p:cNvSpPr txBox="1"/>
          <p:nvPr>
            <p:ph idx="1" type="body"/>
          </p:nvPr>
        </p:nvSpPr>
        <p:spPr>
          <a:xfrm>
            <a:off x="68658" y="3493674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Times New Roman"/>
                <a:ea typeface="Times New Roman"/>
                <a:cs typeface="Times New Roman"/>
                <a:sym typeface="Times New Roman"/>
              </a:rPr>
              <a:t>Involucrarse y trabajar con las comunidades.</a:t>
            </a:r>
            <a:endParaRPr/>
          </a:p>
        </p:txBody>
      </p:sp>
      <p:sp>
        <p:nvSpPr>
          <p:cNvPr id="327" name="Google Shape;327;p8"/>
          <p:cNvSpPr txBox="1"/>
          <p:nvPr>
            <p:ph idx="12" type="sldNum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28" name="Google Shape;328;p8"/>
          <p:cNvSpPr txBox="1"/>
          <p:nvPr>
            <p:ph idx="2" type="body"/>
          </p:nvPr>
        </p:nvSpPr>
        <p:spPr>
          <a:xfrm>
            <a:off x="2483635" y="3493674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Times New Roman"/>
                <a:ea typeface="Times New Roman"/>
                <a:cs typeface="Times New Roman"/>
                <a:sym typeface="Times New Roman"/>
              </a:rPr>
              <a:t>Enfoques de arriba hacia abajo y de abajo hacia arriba.</a:t>
            </a:r>
            <a:endParaRPr/>
          </a:p>
        </p:txBody>
      </p:sp>
      <p:sp>
        <p:nvSpPr>
          <p:cNvPr id="329" name="Google Shape;329;p8"/>
          <p:cNvSpPr txBox="1"/>
          <p:nvPr>
            <p:ph idx="3" type="body"/>
          </p:nvPr>
        </p:nvSpPr>
        <p:spPr>
          <a:xfrm>
            <a:off x="4898612" y="3493674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Times New Roman"/>
                <a:ea typeface="Times New Roman"/>
                <a:cs typeface="Times New Roman"/>
                <a:sym typeface="Times New Roman"/>
              </a:rPr>
              <a:t>Desarrollar y medir la capacidad de la comunidad</a:t>
            </a:r>
            <a:endParaRPr/>
          </a:p>
        </p:txBody>
      </p:sp>
      <p:sp>
        <p:nvSpPr>
          <p:cNvPr id="330" name="Google Shape;330;p8"/>
          <p:cNvSpPr txBox="1"/>
          <p:nvPr>
            <p:ph idx="4" type="body"/>
          </p:nvPr>
        </p:nvSpPr>
        <p:spPr>
          <a:xfrm>
            <a:off x="7313589" y="3493674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Times New Roman"/>
                <a:ea typeface="Times New Roman"/>
                <a:cs typeface="Times New Roman"/>
                <a:sym typeface="Times New Roman"/>
              </a:rPr>
              <a:t>Recopilación de información basada en la comunidad.</a:t>
            </a:r>
            <a:endParaRPr/>
          </a:p>
        </p:txBody>
      </p:sp>
      <p:sp>
        <p:nvSpPr>
          <p:cNvPr id="331" name="Google Shape;331;p8"/>
          <p:cNvSpPr txBox="1"/>
          <p:nvPr>
            <p:ph idx="5" type="body"/>
          </p:nvPr>
        </p:nvSpPr>
        <p:spPr>
          <a:xfrm>
            <a:off x="9728566" y="3493674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s-ES" sz="1800">
                <a:latin typeface="Times New Roman"/>
                <a:ea typeface="Times New Roman"/>
                <a:cs typeface="Times New Roman"/>
                <a:sym typeface="Times New Roman"/>
              </a:rPr>
              <a:t>Mejorar habilidades de comunicación y escuchas</a:t>
            </a:r>
            <a:endParaRPr/>
          </a:p>
        </p:txBody>
      </p:sp>
      <p:sp>
        <p:nvSpPr>
          <p:cNvPr id="332" name="Google Shape;332;p8"/>
          <p:cNvSpPr txBox="1"/>
          <p:nvPr>
            <p:ph idx="6" type="body"/>
          </p:nvPr>
        </p:nvSpPr>
        <p:spPr>
          <a:xfrm>
            <a:off x="0" y="470361"/>
            <a:ext cx="12192000" cy="1255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s-ES" sz="2800">
                <a:solidFill>
                  <a:srgbClr val="0070C0"/>
                </a:solidFill>
              </a:rPr>
              <a:t>Talleres “Enfoques “Bottom-up” para la formación de competencias en medidas de Salud Pública no farmacológicas en poblaciones vulnerables del Municipio de Trelew”. Argentina, noviembre 2021</a:t>
            </a:r>
            <a:endParaRPr sz="2800"/>
          </a:p>
        </p:txBody>
      </p:sp>
      <p:sp>
        <p:nvSpPr>
          <p:cNvPr id="333" name="Google Shape;333;p8"/>
          <p:cNvSpPr txBox="1"/>
          <p:nvPr>
            <p:ph idx="7" type="body"/>
          </p:nvPr>
        </p:nvSpPr>
        <p:spPr>
          <a:xfrm>
            <a:off x="68658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334" name="Google Shape;334;p8"/>
          <p:cNvSpPr txBox="1"/>
          <p:nvPr>
            <p:ph idx="8" type="body"/>
          </p:nvPr>
        </p:nvSpPr>
        <p:spPr>
          <a:xfrm>
            <a:off x="2483635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335" name="Google Shape;335;p8"/>
          <p:cNvSpPr txBox="1"/>
          <p:nvPr>
            <p:ph idx="9" type="body"/>
          </p:nvPr>
        </p:nvSpPr>
        <p:spPr>
          <a:xfrm>
            <a:off x="4898612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ES"/>
              <a:t>3</a:t>
            </a:r>
            <a:endParaRPr/>
          </a:p>
        </p:txBody>
      </p:sp>
      <p:sp>
        <p:nvSpPr>
          <p:cNvPr id="336" name="Google Shape;336;p8"/>
          <p:cNvSpPr txBox="1"/>
          <p:nvPr>
            <p:ph idx="13" type="body"/>
          </p:nvPr>
        </p:nvSpPr>
        <p:spPr>
          <a:xfrm>
            <a:off x="7313589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ES"/>
              <a:t>4</a:t>
            </a:r>
            <a:endParaRPr/>
          </a:p>
        </p:txBody>
      </p:sp>
      <p:sp>
        <p:nvSpPr>
          <p:cNvPr id="337" name="Google Shape;337;p8"/>
          <p:cNvSpPr txBox="1"/>
          <p:nvPr>
            <p:ph idx="14" type="body"/>
          </p:nvPr>
        </p:nvSpPr>
        <p:spPr>
          <a:xfrm>
            <a:off x="9728566" y="2577396"/>
            <a:ext cx="2377440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ES"/>
              <a:t>5</a:t>
            </a:r>
            <a:endParaRPr/>
          </a:p>
        </p:txBody>
      </p:sp>
      <p:pic>
        <p:nvPicPr>
          <p:cNvPr descr="Un grupo de personas en un salón de clases&#10;&#10;Descripción generada automáticamente con confianza media" id="338" name="Google Shape;3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20" y="4409951"/>
            <a:ext cx="1990846" cy="1678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faz de usuario gráfica&#10;&#10;Descripción generada automáticamente" id="339" name="Google Shape;3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6931" y="4361775"/>
            <a:ext cx="1990847" cy="1726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persona, interior, sostener, hombre&#10;&#10;Descripción generada automáticamente" id="340" name="Google Shape;34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8531" y="4361775"/>
            <a:ext cx="2287364" cy="1726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ior, mujer, niña, sostener&#10;&#10;Descripción generada automáticamente" id="341" name="Google Shape;34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6648" y="4361775"/>
            <a:ext cx="2018421" cy="1726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par de personas sentadas en una sala&#10;&#10;Descripción generada automáticamente con confianza media" id="342" name="Google Shape;34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14560" y="4333903"/>
            <a:ext cx="2287364" cy="1754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/>
          <p:nvPr>
            <p:ph idx="12" type="sldNum"/>
          </p:nvPr>
        </p:nvSpPr>
        <p:spPr>
          <a:xfrm>
            <a:off x="11814411" y="6484937"/>
            <a:ext cx="3877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t>‹#›</a:t>
            </a:fld>
            <a:endParaRPr sz="1200"/>
          </a:p>
        </p:txBody>
      </p:sp>
      <p:sp>
        <p:nvSpPr>
          <p:cNvPr id="352" name="Google Shape;352;p9"/>
          <p:cNvSpPr txBox="1"/>
          <p:nvPr>
            <p:ph idx="1" type="body"/>
          </p:nvPr>
        </p:nvSpPr>
        <p:spPr>
          <a:xfrm>
            <a:off x="717630" y="419100"/>
            <a:ext cx="4629905" cy="1588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6300" spcFirstLastPara="1" rIns="146300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</a:pPr>
            <a:r>
              <a:rPr lang="es-ES"/>
              <a:t>Paso 6</a:t>
            </a:r>
            <a:endParaRPr/>
          </a:p>
        </p:txBody>
      </p:sp>
      <p:sp>
        <p:nvSpPr>
          <p:cNvPr id="353" name="Google Shape;353;p9"/>
          <p:cNvSpPr txBox="1"/>
          <p:nvPr>
            <p:ph idx="3" type="body"/>
          </p:nvPr>
        </p:nvSpPr>
        <p:spPr>
          <a:xfrm>
            <a:off x="0" y="3429000"/>
            <a:ext cx="6096000" cy="2459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s-ES"/>
              <a:t>TALLER</a:t>
            </a:r>
            <a:endParaRPr/>
          </a:p>
          <a:p>
            <a:pPr indent="0" lvl="2" marL="0" rtl="0" algn="ctr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s-ES"/>
              <a:t>Paso a paso en la elaboración de un proyecto con enfoque Bottom-Up e integrarlo con las intervenciones gubernamentales</a:t>
            </a:r>
            <a:endParaRPr/>
          </a:p>
        </p:txBody>
      </p:sp>
      <p:sp>
        <p:nvSpPr>
          <p:cNvPr id="354" name="Google Shape;354;p9"/>
          <p:cNvSpPr txBox="1"/>
          <p:nvPr>
            <p:ph idx="4" type="body"/>
          </p:nvPr>
        </p:nvSpPr>
        <p:spPr>
          <a:xfrm>
            <a:off x="0" y="1554163"/>
            <a:ext cx="60960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s-ES"/>
              <a:t>El diseño de un proyecto con enfoque bottom-up</a:t>
            </a:r>
            <a:r>
              <a:rPr lang="es-ES"/>
              <a:t>. </a:t>
            </a:r>
            <a:endParaRPr/>
          </a:p>
        </p:txBody>
      </p:sp>
      <p:pic>
        <p:nvPicPr>
          <p:cNvPr id="355" name="Google Shape;3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9832" y="0"/>
            <a:ext cx="46299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Elaboración de narraciones con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la oficin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laboración de narraciones con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2022-05-09T10:53:21Z</dcterms:created>
  <dc:creator>sergio jaime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0x0101005E5E9C2F4C555B46A35D05B60D6F91BF</vt:lpwstr>
  </property>
</Properties>
</file>