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3" r:id="rId1"/>
  </p:sldMasterIdLst>
  <p:sldIdLst>
    <p:sldId id="256" r:id="rId2"/>
    <p:sldId id="258" r:id="rId3"/>
    <p:sldId id="285" r:id="rId4"/>
    <p:sldId id="284" r:id="rId5"/>
    <p:sldId id="260" r:id="rId6"/>
    <p:sldId id="259" r:id="rId7"/>
    <p:sldId id="263" r:id="rId8"/>
    <p:sldId id="267" r:id="rId9"/>
    <p:sldId id="262" r:id="rId10"/>
    <p:sldId id="273" r:id="rId11"/>
    <p:sldId id="276" r:id="rId12"/>
    <p:sldId id="277" r:id="rId13"/>
    <p:sldId id="289" r:id="rId14"/>
    <p:sldId id="287" r:id="rId15"/>
    <p:sldId id="286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6689C-18C1-469A-AC4A-1BAAD73AB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EE6D97-53D6-4910-B2E7-1FE15DE0D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ABBADA-2349-4F46-9A9B-7A761169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246B9C-E0B5-40D4-B1CC-B0D4C00B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0BA785-3130-4F6D-9CBD-C60C7E81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440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7817E-6030-4FD2-9AE6-63E22CF1A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99C1C6D-50A5-48B5-AC70-014EF2150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020208-B56E-4974-928D-180B9EF8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9987AE-F125-44F3-805F-8C286D9C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6BCBB6-9614-4CB5-B767-23635EA08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3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FDB1F8-EC64-4FEB-9CBD-F352FBC8F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68123E2-49F8-4863-AB96-2A0CC3A38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501962-675B-488A-BA86-FF16C88C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98B17D-2774-490D-B50E-8D1D52AA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E589CA-7B71-4D1A-8301-4177576A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7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7CF8A-EE21-4940-8621-A3D0E919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3A8B4D-1A13-4187-BFA5-15CA84DE2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A1CE4B-8C66-49E6-8730-BC0EF4F4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0566DC-ED95-4587-B18C-9705CFA4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820ED5-86E9-4C73-A4BE-12D7CCB2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3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E3C86-C41B-4B60-87A2-D3B78438F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6C5820-517F-4BF1-88BE-B4006BB23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AE3A0F-9801-4D79-A00F-E40751B8F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B55-62C0-407E-B706-C907B44B0BFC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EC0FB1-D0D5-415D-BD77-827FB3399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D25327-C011-4F8C-9A64-57F6B149A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9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26AF4-B6A5-4F53-9995-1241BB67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EF50A2-B751-46D6-9A5A-A6A5F0F74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F824D0-9EB4-449B-BFB9-B0F04BAA6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015031-F134-4F6C-99DF-327525DCA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166F5C5-D4E7-41CE-8F55-FEC6DE13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08650B-6D70-43D1-9E4F-AD3ECEA8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5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9D117-D90F-47D3-99BB-7D6011034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03C2C5-F3E4-4A8F-BDD8-B801DCF5B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D774CE6-A375-4BEB-B809-7752EDE50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860D95-1A22-4AF0-884C-E4C1AF8C6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4F075AF-9414-47A9-96EC-3F0E0A8D1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8DA8E78-2BDA-404C-A6BA-674EBCE90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E45458-48EC-4917-921B-D0953303C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65063F8-150E-4328-9583-84A1E02A6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2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F6AC6-C05B-4BEC-ACED-8D7BD705E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5C26E73-CEB9-4285-A482-0C5DA21B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403707C-0ACA-49B0-A320-552951C0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7219806-4B5A-41B5-AE58-BAA9984E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7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D37E161-B2B8-48F9-AF7B-B190A72B8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D5C1509-53D6-4D82-B6D8-A7D201D9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F45C25F-9C38-434F-BD93-B8ED44D17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5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C05A1-7337-4EFF-88AA-E7BA6A166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5FDE6F-0E68-43B9-8471-C735632C5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8D93D5B-BB7A-4DA2-B025-7B4BEC7F6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24206B-DD45-4F38-BB67-B9CE81B2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6B9C8-FA16-44D9-8980-6CF64C8B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06CB600-393D-4CAE-B84A-F2A6936E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39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B0C564-BB9C-4DC4-B802-506130BA8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0B241FD-C614-4B95-B74C-0747B52EA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510E931-07AE-4549-8407-25CC9271D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094684-23E0-4615-9492-FC6F51F6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3185-9573-406A-8068-0AB4F2335019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E98BB1-21D7-4D06-86D5-B6F64C941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85B932-BEDD-4024-B027-E593BE81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5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E70CD7E-5BCC-44A5-8E9C-0574C7B5D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69A8D3-EC93-4E17-82F0-D9DF7816B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C1108A-8EA2-4AA9-AEDC-332D3AFB14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FC78DD-5185-41EF-99A4-7D354F679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B7551A-F5FD-44B8-8EA4-7ED7DA34B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3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166" y="1507477"/>
            <a:ext cx="10691895" cy="1756228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pt-BR" sz="2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CURSO: </a:t>
            </a:r>
            <a:r>
              <a:rPr lang="pt-BR" sz="2800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MUNDO EM PANDEMIA, INFORMAÇÃO É VIDA</a:t>
            </a:r>
            <a:br>
              <a:rPr lang="pt-BR" sz="2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40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 </a:t>
            </a:r>
            <a:endParaRPr lang="pt-BR" sz="4000" dirty="0"/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17001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  <p:sp>
        <p:nvSpPr>
          <p:cNvPr id="43" name="CaixaDeTexto 42">
            <a:extLst>
              <a:ext uri="{FF2B5EF4-FFF2-40B4-BE49-F238E27FC236}">
                <a16:creationId xmlns:a16="http://schemas.microsoft.com/office/drawing/2014/main" id="{066B3D95-8F60-442B-9D96-29A46CB607F4}"/>
              </a:ext>
            </a:extLst>
          </p:cNvPr>
          <p:cNvSpPr txBox="1"/>
          <p:nvPr/>
        </p:nvSpPr>
        <p:spPr>
          <a:xfrm>
            <a:off x="450166" y="3860162"/>
            <a:ext cx="10691895" cy="104644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4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 VAMOS COMBATER A COVID-19?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63753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4" y="1067542"/>
            <a:ext cx="11324492" cy="5667435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marL="34290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 que são fake news e infodemia</a:t>
            </a:r>
            <a:b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Fake news: I</a:t>
            </a:r>
            <a:r>
              <a:rPr lang="pt-BR" sz="2400" dirty="0">
                <a:latin typeface="Book Antiqua" panose="02040602050305030304" pitchFamily="18" charset="0"/>
              </a:rPr>
              <a:t>nformações falsas, fraudulentas. São mensagens que desinformam, e às vezes provocam tragédias, causando sofrimentos verdadeiros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Infodemia: É o excesso de informação, misturando informações verdadeiras com informações falsas, fraudulentas. Muitas pessoas ficam confusas, sem saber em que acreditar.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T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ipos de fake news: são 7 , segundo a pesquisadora britânica, Claire </a:t>
            </a:r>
            <a:r>
              <a:rPr lang="pt-BR" sz="2400" dirty="0" err="1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Wardle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.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endParaRPr lang="pt-BR" sz="24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Biome Light" panose="020B0303030204020804" pitchFamily="34" charset="0"/>
            </a:endParaRP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7" y="141879"/>
            <a:ext cx="3722132" cy="714649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2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4" y="1067543"/>
            <a:ext cx="11324492" cy="495343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2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Tipos de fake news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 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1- SÁTIRA OU PARÓDIA: sem a intenção de enganar, em tom de humor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2 - FALSA CONEXÃO: a chamada diz uma coisa e o conteúdo é outro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3- FALSO CONTEXTO: quando o fato aconteceu em outro contexto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4 – CONTEÚDO ENGANOSO: é o uso de mensagem para difamar alguém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5 – CONTEÚDO IMPOSTOR: uso de marcas famosas para confundir as pessoas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6 - CONTEÚDO MANIPULADOR: Usa Inteligência Artificial para imitar a realidade 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  <a:t>7 – CONTEÚDO FABRICADO: informação inventada, mentirosa, fraudulenta, falsa</a:t>
            </a:r>
            <a:br>
              <a:rPr lang="pt-BR" sz="2200" b="1" dirty="0">
                <a:latin typeface="Book Antiqua" panose="02040602050305030304" pitchFamily="18" charset="0"/>
                <a:cs typeface="Biome Light" panose="020B0303030204020804" pitchFamily="34" charset="0"/>
              </a:rPr>
            </a:br>
            <a:endParaRPr lang="pt-BR" sz="24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Biome Light" panose="020B0303030204020804" pitchFamily="34" charset="0"/>
            </a:endParaRP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7" y="141879"/>
            <a:ext cx="3722132" cy="714649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36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4" y="940929"/>
            <a:ext cx="11324492" cy="5216385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1800"/>
              </a:spcAft>
            </a:pP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Como enfrentar as fake news (15 alternativas)</a:t>
            </a:r>
            <a:br>
              <a:rPr lang="pt-B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1.</a:t>
            </a: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LEIA a mensagem completa. Não leia só o título</a:t>
            </a:r>
            <a:b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PROCURE IDENTIFICAR o autor ou autora da informação </a:t>
            </a:r>
            <a:b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VEJA se você conhece o site, a fonte da informação que recebeu</a:t>
            </a:r>
            <a:b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a data da </a:t>
            </a: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</a:t>
            </a: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ação</a:t>
            </a:r>
            <a:b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ANALISE se existe mais opinião do que informação na  mensagem</a:t>
            </a:r>
            <a:b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TOME cuidado com linguagem espalhafatosa, sensacionalista</a:t>
            </a:r>
            <a:b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7.Verifique se a mesma </a:t>
            </a: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informação foi dada também no rádio ou na televisão</a:t>
            </a:r>
            <a:br>
              <a:rPr lang="pt-BR" sz="1800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8.DESCONFIE de f</a:t>
            </a:r>
            <a: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rases do tipo: “Eles não querem que você saiba”,  “A grande mídia não mostra”</a:t>
            </a:r>
            <a:b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VERIFIQUE se existem os elementos de identificação na mensagem: lugares definidos, responsáveis pela informação, a data e o site</a:t>
            </a:r>
            <a:b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OBSERVE se a mensagem desperta </a:t>
            </a: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revolta, ódio</a:t>
            </a:r>
            <a:b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DESCONFIE  se a informação incentiva muito você a compartilhar </a:t>
            </a:r>
            <a:b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o bom senso e ajude o grupo da família e dos amigos a usarem</a:t>
            </a:r>
            <a:b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ANALISE se a mensagem ataca alguém ou alguma instituição</a:t>
            </a:r>
            <a:br>
              <a:rPr lang="pt-BR" sz="1800" b="1" dirty="0">
                <a:effectLst/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CONTROLE seus impulsos antes de tomar a decisão de compartilhar</a:t>
            </a:r>
            <a:b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Agency FB" panose="020B05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 DECIDA, com responsabilidade, se deve compartilhar ou não a informação</a:t>
            </a:r>
            <a:br>
              <a:rPr lang="pt-BR" sz="1800" b="1" dirty="0">
                <a:effectLst/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Biome Light" panose="020B0303030204020804" pitchFamily="34" charset="0"/>
            </a:endParaRP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7" y="141879"/>
            <a:ext cx="3722132" cy="714649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87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28EC3B94-9E9E-42A5-8FC1-B367ED71B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9372" y="309489"/>
            <a:ext cx="11654885" cy="5867474"/>
          </a:xfr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F5E073C-9321-49F8-B457-AE1DF2A0CBEE}"/>
              </a:ext>
            </a:extLst>
          </p:cNvPr>
          <p:cNvSpPr txBox="1"/>
          <p:nvPr/>
        </p:nvSpPr>
        <p:spPr>
          <a:xfrm>
            <a:off x="1041009" y="6211282"/>
            <a:ext cx="81065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https://www.blogs.unicamp.br/covid-19/os-7-tipos-de-fake-news-sobre-a-covid-19/</a:t>
            </a:r>
          </a:p>
        </p:txBody>
      </p:sp>
    </p:spTree>
    <p:extLst>
      <p:ext uri="{BB962C8B-B14F-4D97-AF65-F5344CB8AC3E}">
        <p14:creationId xmlns:p14="http://schemas.microsoft.com/office/powerpoint/2010/main" val="3250017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4E6B404-3F03-4586-82DA-4561070D8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23" y="745588"/>
            <a:ext cx="11683085" cy="5528603"/>
          </a:xfr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F6E1891-FF25-4B0E-BA68-2DCA627332E8}"/>
              </a:ext>
            </a:extLst>
          </p:cNvPr>
          <p:cNvSpPr txBox="1"/>
          <p:nvPr/>
        </p:nvSpPr>
        <p:spPr>
          <a:xfrm>
            <a:off x="286223" y="6351969"/>
            <a:ext cx="88612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https://www.blogs.unicamp.br/covid-19/os-7-tipos-de-fake-news-sobre-a-covid-19/</a:t>
            </a:r>
          </a:p>
        </p:txBody>
      </p:sp>
    </p:spTree>
    <p:extLst>
      <p:ext uri="{BB962C8B-B14F-4D97-AF65-F5344CB8AC3E}">
        <p14:creationId xmlns:p14="http://schemas.microsoft.com/office/powerpoint/2010/main" val="3609806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C10756DF-A06C-4BEF-823D-B725268DBE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292" y="478301"/>
            <a:ext cx="11524520" cy="5739619"/>
          </a:xfr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F918860-3B5F-4880-869D-6203269F9056}"/>
              </a:ext>
            </a:extLst>
          </p:cNvPr>
          <p:cNvSpPr txBox="1"/>
          <p:nvPr/>
        </p:nvSpPr>
        <p:spPr>
          <a:xfrm>
            <a:off x="673578" y="6366035"/>
            <a:ext cx="87412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https://www.blogs.unicamp.br/covid-19/os-7-tipos-de-fake-news-sobre-a-covid-19/</a:t>
            </a:r>
          </a:p>
        </p:txBody>
      </p:sp>
    </p:spTree>
    <p:extLst>
      <p:ext uri="{BB962C8B-B14F-4D97-AF65-F5344CB8AC3E}">
        <p14:creationId xmlns:p14="http://schemas.microsoft.com/office/powerpoint/2010/main" val="52873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600" y="1491170"/>
            <a:ext cx="10421257" cy="1463040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l"/>
            <a: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Apresentação da formadora ou formador</a:t>
            </a: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endParaRPr lang="pt-BR" sz="2400" dirty="0"/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C42B666-2623-4E0B-9371-AC8E555DE852}"/>
              </a:ext>
            </a:extLst>
          </p:cNvPr>
          <p:cNvSpPr txBox="1"/>
          <p:nvPr/>
        </p:nvSpPr>
        <p:spPr>
          <a:xfrm>
            <a:off x="678600" y="3085897"/>
            <a:ext cx="10421257" cy="341632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Apresentação do Projeto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É uma realização da Griots Consultoria em Projetos Culturais e Educacionais LTDA em parceria com o 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Centro da Criança e do Adolescente e o Centro de Cultura Juvenil dos Santos Mártires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 </a:t>
            </a:r>
            <a:r>
              <a:rPr lang="pt-BR" sz="2400" dirty="0">
                <a:effectLst/>
                <a:highlight>
                  <a:srgbClr val="FFFF00"/>
                </a:highlight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(Substituir pela instituição, conforme cada caso)</a:t>
            </a:r>
          </a:p>
          <a:p>
            <a:r>
              <a:rPr lang="pt-BR" sz="2400" dirty="0"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Financiado pela Organização Pan-Americana de Saúde (OPAS) para combater a COVID-19 com medidas não farmacológicas que estão ao alcance de todas as pessoas, como eu e como você.</a:t>
            </a:r>
          </a:p>
          <a:p>
            <a:r>
              <a:rPr lang="pt-BR" sz="2400" dirty="0">
                <a:latin typeface="Book Antiqua" panose="02040602050305030304" pitchFamily="18" charset="0"/>
                <a:cs typeface="Biome Light" panose="020B0303030204020804" pitchFamily="34" charset="0"/>
              </a:rPr>
              <a:t>O projeto contempla comunidades da Zona Leste, Zona Norte e Zona Sul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83177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C42B666-2623-4E0B-9371-AC8E555DE852}"/>
              </a:ext>
            </a:extLst>
          </p:cNvPr>
          <p:cNvSpPr txBox="1"/>
          <p:nvPr/>
        </p:nvSpPr>
        <p:spPr>
          <a:xfrm>
            <a:off x="446372" y="1182692"/>
            <a:ext cx="10421257" cy="5016758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rgbClr val="FFC000"/>
                </a:solidFill>
              </a:rPr>
              <a:t>5 PANDEMIAS NO MUNDO</a:t>
            </a:r>
          </a:p>
          <a:p>
            <a:endParaRPr lang="pt-BR" sz="4000" b="1" dirty="0">
              <a:solidFill>
                <a:srgbClr val="FFC000"/>
              </a:solidFill>
            </a:endParaRP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D2D7C000-D26A-4066-A65B-128F31921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3835"/>
              </p:ext>
            </p:extLst>
          </p:nvPr>
        </p:nvGraphicFramePr>
        <p:xfrm>
          <a:off x="604911" y="2056303"/>
          <a:ext cx="10016197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6215">
                  <a:extLst>
                    <a:ext uri="{9D8B030D-6E8A-4147-A177-3AD203B41FA5}">
                      <a16:colId xmlns:a16="http://schemas.microsoft.com/office/drawing/2014/main" val="133504514"/>
                    </a:ext>
                  </a:extLst>
                </a:gridCol>
                <a:gridCol w="2489982">
                  <a:extLst>
                    <a:ext uri="{9D8B030D-6E8A-4147-A177-3AD203B41FA5}">
                      <a16:colId xmlns:a16="http://schemas.microsoft.com/office/drawing/2014/main" val="4138100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PANDEMIAS</a:t>
                      </a:r>
                    </a:p>
                    <a:p>
                      <a:pPr algn="ctr"/>
                      <a:endParaRPr lang="pt-BR" sz="20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865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PESTE BUBÔNICA – Causadora da peste negra – Século 14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/>
                        <a:t>100 milhões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820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VARÍOLA -  3 mil anos – Erradicada em 1980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/>
                        <a:t>300 milhões </a:t>
                      </a:r>
                    </a:p>
                    <a:p>
                      <a:r>
                        <a:rPr lang="pt-BR" sz="2000" dirty="0"/>
                        <a:t>(Só no século XX)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32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0" dirty="0"/>
                        <a:t>CÓLERA – Ainda é considerada uma epidemia – vários surtos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207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GRIPE ESPANHOLA – 1918 – Rodrigues Alves morreu da doença 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/>
                        <a:t>50 milhões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116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GRIPE SUÍNA (H1N1) – 2009 - México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/>
                        <a:t>16 mil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239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465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566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C42B666-2623-4E0B-9371-AC8E555DE852}"/>
              </a:ext>
            </a:extLst>
          </p:cNvPr>
          <p:cNvSpPr txBox="1"/>
          <p:nvPr/>
        </p:nvSpPr>
        <p:spPr>
          <a:xfrm>
            <a:off x="446372" y="1351508"/>
            <a:ext cx="10421257" cy="477053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rgbClr val="FFC000"/>
                </a:solidFill>
              </a:rPr>
              <a:t>COVID-19 NO MUNDO</a:t>
            </a:r>
          </a:p>
          <a:p>
            <a:endParaRPr lang="pt-BR" sz="2400" dirty="0"/>
          </a:p>
          <a:p>
            <a:r>
              <a:rPr lang="pt-BR" sz="2400" b="1">
                <a:solidFill>
                  <a:srgbClr val="FFC000"/>
                </a:solidFill>
              </a:rPr>
              <a:t>244 </a:t>
            </a:r>
            <a:r>
              <a:rPr lang="pt-BR" sz="2400" b="1" dirty="0">
                <a:solidFill>
                  <a:srgbClr val="FFC000"/>
                </a:solidFill>
              </a:rPr>
              <a:t>MILHÕES DE CASOS</a:t>
            </a:r>
            <a:r>
              <a:rPr lang="pt-BR" sz="2400" dirty="0"/>
              <a:t>                                        </a:t>
            </a:r>
            <a:r>
              <a:rPr lang="pt-BR" sz="2400" b="1" dirty="0">
                <a:solidFill>
                  <a:srgbClr val="FFC000"/>
                </a:solidFill>
              </a:rPr>
              <a:t>4.920.OOO MORTES</a:t>
            </a: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D2D7C000-D26A-4066-A65B-128F31921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35765"/>
              </p:ext>
            </p:extLst>
          </p:nvPr>
        </p:nvGraphicFramePr>
        <p:xfrm>
          <a:off x="2032000" y="3012914"/>
          <a:ext cx="8127999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9477">
                  <a:extLst>
                    <a:ext uri="{9D8B030D-6E8A-4147-A177-3AD203B41FA5}">
                      <a16:colId xmlns:a16="http://schemas.microsoft.com/office/drawing/2014/main" val="133504514"/>
                    </a:ext>
                  </a:extLst>
                </a:gridCol>
                <a:gridCol w="1499437">
                  <a:extLst>
                    <a:ext uri="{9D8B030D-6E8A-4147-A177-3AD203B41FA5}">
                      <a16:colId xmlns:a16="http://schemas.microsoft.com/office/drawing/2014/main" val="600469358"/>
                    </a:ext>
                  </a:extLst>
                </a:gridCol>
                <a:gridCol w="2119085">
                  <a:extLst>
                    <a:ext uri="{9D8B030D-6E8A-4147-A177-3AD203B41FA5}">
                      <a16:colId xmlns:a16="http://schemas.microsoft.com/office/drawing/2014/main" val="4138100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PAÍS - POPULAÇÃO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CASOS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MORTES</a:t>
                      </a:r>
                    </a:p>
                    <a:p>
                      <a:endParaRPr lang="pt-BR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865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ESTADOS UNIDOS - (329.500.000)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45.200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732 MIL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820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ÍNDIA - (1.380.000.000)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34.100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453 MIL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32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/>
                        <a:t>BRASIL - </a:t>
                      </a:r>
                      <a:r>
                        <a:rPr lang="pt-BR" b="0" dirty="0"/>
                        <a:t>(212.600.000)</a:t>
                      </a:r>
                      <a:endParaRPr lang="pt-BR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21.700</a:t>
                      </a:r>
                      <a:endParaRPr lang="pt-BR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604 MIL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207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REINO UNIDO - (67.220.000)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8.590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139 MIL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116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RÚSSIA - (144.100.000)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7.970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222 MIL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23933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pt-BR" dirty="0"/>
                        <a:t>Itália – 54,8%                                           China 9,3% -                        França 8,3%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465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99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804" y="1507476"/>
            <a:ext cx="10421257" cy="2442029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just"/>
            <a:r>
              <a:rPr lang="pt-BR" sz="28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Objetivo geral</a:t>
            </a:r>
            <a:r>
              <a:rPr lang="pt-B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: contribuir </a:t>
            </a:r>
            <a:r>
              <a:rPr lang="pt-B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</a:t>
            </a:r>
            <a:r>
              <a:rPr lang="pt-B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 redução dos danos causados pela desinformação e o espalhamento de fake news sobre a COVID-19 (infodemia) nas populações periféricas da cidade de São Paulo pertencentes a três zonas: Leste, Norte e Sul.</a:t>
            </a:r>
            <a:b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2800" dirty="0"/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4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396" y="1237954"/>
            <a:ext cx="10519731" cy="2140234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l"/>
            <a: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 que é a OPAS ? </a:t>
            </a: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Organização Pan-Americana de Saúde: é um braço da OMS nas américas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 maior autoridade de saúde da América do Sul e da América do Norte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Trabalha com base nos conhecimentos científicos, estudos e pesquisas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Responsável pelo enfrentamento da pandemia da COVID-19 nas américas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endParaRPr lang="pt-BR" sz="2400" dirty="0"/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1FDE600-9352-42EC-9CD9-73CBA9595E49}"/>
              </a:ext>
            </a:extLst>
          </p:cNvPr>
          <p:cNvSpPr txBox="1"/>
          <p:nvPr/>
        </p:nvSpPr>
        <p:spPr>
          <a:xfrm>
            <a:off x="636396" y="3487130"/>
            <a:ext cx="10519731" cy="267765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 que é a OMS? </a:t>
            </a:r>
            <a:b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Organização Mundial de Saúde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 maior autoridade de saúde do mundo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Trabalha com base nos conhecimentos científicos, estudos e pesquisas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Responsável pelas medidas de controle de qualquer pandemia, inclusive da COVID-19: medidas, orientações de prevenção de doenças e distribuição</a:t>
            </a:r>
            <a:r>
              <a:rPr lang="pt-BR" sz="24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 de uma parte </a:t>
            </a: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das vacinas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4380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445" y="1223889"/>
            <a:ext cx="11052740" cy="4863085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l"/>
            <a: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Apresentação resumida do Guia da OPAS </a:t>
            </a:r>
            <a:b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Isolamento Social,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Confinamento domiciliar, 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Fechamento de locais de trabalho não essenciais e de negócios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Fechamento de escolas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Quarentena individual de casos e dos contatos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Espaços fechados (asilos, centros de quarentena, prisões, Instituições de longa permanência, albergues etc.)</a:t>
            </a:r>
            <a:endParaRPr lang="pt-BR" sz="2400" dirty="0">
              <a:latin typeface="Book Antiqua" panose="02040602050305030304" pitchFamily="18" charset="0"/>
            </a:endParaRP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9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569" y="1507476"/>
            <a:ext cx="11249688" cy="461197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l"/>
            <a: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Apresentação resumida do Guia da OPAS (Continuação)</a:t>
            </a:r>
            <a:br>
              <a:rPr lang="pt-BR" sz="32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Limitação de aglomerações e eventos de massa (culturais, esportivos, sociais, religiosos, políticos)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Restrição do transporte público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Lavagem das mãos com água e sabão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Gestão territorial das medidas de saúde pública</a:t>
            </a: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b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</a:br>
            <a:r>
              <a:rPr lang="pt-BR" sz="2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Biome Light" panose="020B0303030204020804" pitchFamily="34" charset="0"/>
              </a:rPr>
              <a:t>Considerações especiais para os trabalhadores essenciais e para a continuidade dos serviços que realizam</a:t>
            </a:r>
            <a:endParaRPr lang="pt-BR" sz="2400" dirty="0">
              <a:latin typeface="Book Antiqua" panose="02040602050305030304" pitchFamily="18" charset="0"/>
            </a:endParaRP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84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106-3ABC-408B-81BB-1E0804ED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804" y="1507476"/>
            <a:ext cx="10870974" cy="3289608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l"/>
            <a:br>
              <a:rPr lang="pt-BR" sz="2800" dirty="0">
                <a:latin typeface="Book Antiqua" panose="02040602050305030304" pitchFamily="18" charset="0"/>
              </a:rPr>
            </a:br>
            <a:r>
              <a:rPr lang="pt-BR" sz="3200" b="1" dirty="0">
                <a:latin typeface="Book Antiqua" panose="02040602050305030304" pitchFamily="18" charset="0"/>
              </a:rPr>
              <a:t>Recomendações transversais </a:t>
            </a:r>
            <a:r>
              <a:rPr lang="pt-BR" sz="3200" dirty="0">
                <a:latin typeface="Book Antiqua" panose="02040602050305030304" pitchFamily="18" charset="0"/>
              </a:rPr>
              <a:t>(Continuação do Guia)</a:t>
            </a:r>
            <a:br>
              <a:rPr lang="pt-BR" sz="3200" b="1" dirty="0">
                <a:latin typeface="Book Antiqua" panose="02040602050305030304" pitchFamily="18" charset="0"/>
              </a:rPr>
            </a:br>
            <a:br>
              <a:rPr lang="pt-BR" sz="2800" dirty="0">
                <a:latin typeface="Book Antiqua" panose="02040602050305030304" pitchFamily="18" charset="0"/>
              </a:rPr>
            </a:br>
            <a:r>
              <a:rPr lang="pt-BR" sz="2400" dirty="0">
                <a:latin typeface="Book Antiqua" panose="02040602050305030304" pitchFamily="18" charset="0"/>
              </a:rPr>
              <a:t>Recomendações para COMUNICAÇÃO DE RISCOS</a:t>
            </a:r>
            <a:br>
              <a:rPr lang="pt-BR" sz="2400" dirty="0">
                <a:latin typeface="Book Antiqua" panose="02040602050305030304" pitchFamily="18" charset="0"/>
              </a:rPr>
            </a:br>
            <a:br>
              <a:rPr lang="pt-BR" sz="2400" dirty="0">
                <a:latin typeface="Book Antiqua" panose="02040602050305030304" pitchFamily="18" charset="0"/>
              </a:rPr>
            </a:br>
            <a:r>
              <a:rPr lang="pt-BR" sz="2400" dirty="0">
                <a:latin typeface="Book Antiqua" panose="02040602050305030304" pitchFamily="18" charset="0"/>
              </a:rPr>
              <a:t>Recomendações para facilitar a PARTICIPAÇÃO SOCIAL E COMUNITÁRIA</a:t>
            </a:r>
            <a:br>
              <a:rPr lang="pt-BR" sz="2400" dirty="0">
                <a:latin typeface="Book Antiqua" panose="02040602050305030304" pitchFamily="18" charset="0"/>
              </a:rPr>
            </a:br>
            <a:br>
              <a:rPr lang="pt-BR" sz="2400" dirty="0">
                <a:latin typeface="Book Antiqua" panose="02040602050305030304" pitchFamily="18" charset="0"/>
              </a:rPr>
            </a:br>
            <a:r>
              <a:rPr lang="pt-BR" sz="2400" dirty="0">
                <a:latin typeface="Book Antiqua" panose="02040602050305030304" pitchFamily="18" charset="0"/>
              </a:rPr>
              <a:t>Recomendações para garantir o respeito aos DIREITOS HUMANOS</a:t>
            </a:r>
            <a:br>
              <a:rPr lang="pt-BR" sz="2400" dirty="0">
                <a:latin typeface="Book Antiqua" panose="02040602050305030304" pitchFamily="18" charset="0"/>
              </a:rPr>
            </a:br>
            <a:br>
              <a:rPr lang="pt-BR" sz="2400" dirty="0">
                <a:latin typeface="Book Antiqua" panose="02040602050305030304" pitchFamily="18" charset="0"/>
              </a:rPr>
            </a:br>
            <a:r>
              <a:rPr lang="pt-BR" sz="2400" dirty="0">
                <a:latin typeface="Book Antiqua" panose="02040602050305030304" pitchFamily="18" charset="0"/>
              </a:rPr>
              <a:t>Recomendações para MONITORAMENTO E AVALIAÇÃO das medidas</a:t>
            </a:r>
          </a:p>
        </p:txBody>
      </p:sp>
      <p:pic>
        <p:nvPicPr>
          <p:cNvPr id="5" name="Imagem 4" descr="Gráfico de dispersão&#10;&#10;Descrição gerada automaticamente com confiança baixa">
            <a:extLst>
              <a:ext uri="{FF2B5EF4-FFF2-40B4-BE49-F238E27FC236}">
                <a16:creationId xmlns:a16="http://schemas.microsoft.com/office/drawing/2014/main" id="{95170E63-419A-4CC0-A4ED-058A888E4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6" y="226286"/>
            <a:ext cx="4509923" cy="865905"/>
          </a:xfrm>
          <a:prstGeom prst="rect">
            <a:avLst/>
          </a:prstGeom>
        </p:spPr>
      </p:pic>
      <p:pic>
        <p:nvPicPr>
          <p:cNvPr id="7" name="Imagem 6" descr="Uma imagem contendo natureza, por do sol, céu noturno, segurando&#10;&#10;Descrição gerada automaticamente">
            <a:extLst>
              <a:ext uri="{FF2B5EF4-FFF2-40B4-BE49-F238E27FC236}">
                <a16:creationId xmlns:a16="http://schemas.microsoft.com/office/drawing/2014/main" id="{A3AD8959-E5DB-4747-8BE3-076249DC0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685" y="6241723"/>
            <a:ext cx="2569029" cy="49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8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2472</TotalTime>
  <Words>1080</Words>
  <Application>Microsoft Office PowerPoint</Application>
  <PresentationFormat>Widescreen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2" baseType="lpstr">
      <vt:lpstr>Agency FB</vt:lpstr>
      <vt:lpstr>Arial</vt:lpstr>
      <vt:lpstr>Book Antiqua</vt:lpstr>
      <vt:lpstr>Calibri</vt:lpstr>
      <vt:lpstr>Calibri Light</vt:lpstr>
      <vt:lpstr>Symbol</vt:lpstr>
      <vt:lpstr>Tema do Office</vt:lpstr>
      <vt:lpstr>CURSO: NO MUNDO EM PANDEMIA, INFORMAÇÃO É VIDA   </vt:lpstr>
      <vt:lpstr>Apresentação da formadora ou formador </vt:lpstr>
      <vt:lpstr>Apresentação do PowerPoint</vt:lpstr>
      <vt:lpstr>Apresentação do PowerPoint</vt:lpstr>
      <vt:lpstr>Objetivo geral: contribuir para a redução dos danos causados pela desinformação e o espalhamento de fake news sobre a COVID-19 (infodemia) nas populações periféricas da cidade de São Paulo pertencentes a três zonas: Leste, Norte e Sul. </vt:lpstr>
      <vt:lpstr>O que é a OPAS ?  Organização Pan-Americana de Saúde: é um braço da OMS nas américas  A maior autoridade de saúde da América do Sul e da América do Norte  Trabalha com base nos conhecimentos científicos, estudos e pesquisas Responsável pelo enfrentamento da pandemia da COVID-19 nas américas </vt:lpstr>
      <vt:lpstr>Apresentação resumida do Guia da OPAS   Isolamento Social,   Confinamento domiciliar,   Fechamento de locais de trabalho não essenciais e de negócios  Fechamento de escolas  Quarentena individual de casos e dos contatos  Espaços fechados (asilos, centros de quarentena, prisões, Instituições de longa permanência, albergues etc.)</vt:lpstr>
      <vt:lpstr>Apresentação resumida do Guia da OPAS (Continuação)  Limitação de aglomerações e eventos de massa (culturais, esportivos, sociais, religiosos, políticos)  Restrição do transporte público  Lavagem das mãos com água e sabão  Gestão territorial das medidas de saúde pública  Considerações especiais para os trabalhadores essenciais e para a continuidade dos serviços que realizam</vt:lpstr>
      <vt:lpstr> Recomendações transversais (Continuação do Guia)  Recomendações para COMUNICAÇÃO DE RISCOS  Recomendações para facilitar a PARTICIPAÇÃO SOCIAL E COMUNITÁRIA  Recomendações para garantir o respeito aos DIREITOS HUMANOS  Recomendações para MONITORAMENTO E AVALIAÇÃO das medidas</vt:lpstr>
      <vt:lpstr>             O que são fake news e infodemia  Fake news: Informações falsas, fraudulentas. São mensagens que desinformam, e às vezes provocam tragédias, causando sofrimentos verdadeiros  Infodemia: É o excesso de informação, misturando informações verdadeiras com informações falsas, fraudulentas. Muitas pessoas ficam confusas, sem saber em que acreditar.  Tipos de fake news: são 7 , segundo a pesquisadora britânica, Claire Wardle.  </vt:lpstr>
      <vt:lpstr>             7 Tipos de fake news   1- SÁTIRA OU PARÓDIA: sem a intenção de enganar, em tom de humor 2 - FALSA CONEXÃO: a chamada diz uma coisa e o conteúdo é outro 3- FALSO CONTEXTO: quando o fato aconteceu em outro contexto 4 – CONTEÚDO ENGANOSO: é o uso de mensagem para difamar alguém 5 – CONTEÚDO IMPOSTOR: uso de marcas famosas para confundir as pessoas 6 - CONTEÚDO MANIPULADOR: Usa Inteligência Artificial para imitar a realidade  7 – CONTEÚDO FABRICADO: informação inventada, mentirosa, fraudulenta, falsa </vt:lpstr>
      <vt:lpstr>              Como enfrentar as fake news (15 alternativas) 1.LEIA a mensagem completa. Não leia só o título 2.PROCURE IDENTIFICAR o autor ou autora da informação  3.VEJA se você conhece o site, a fonte da informação que recebeu 4.OBSERVE a data da informação 5.ANALISE se existe mais opinião do que informação na  mensagem 6.TOME cuidado com linguagem espalhafatosa, sensacionalista 7.Verifique se a mesma informação foi dada também no rádio ou na televisão 8.DESCONFIE de frases do tipo: “Eles não querem que você saiba”,  “A grande mídia não mostra” 9. VERIFIQUE se existem os elementos de identificação na mensagem: lugares definidos, responsáveis pela informação, a data e o site 10. OBSERVE se a mensagem desperta revolta, ódio 11. DESCONFIE  se a informação incentiva muito você a compartilhar  12. USE o bom senso e ajude o grupo da família e dos amigos a usarem 13. ANALISE se a mensagem ataca alguém ou alguma instituição 14. CONTROLE seus impulsos antes de tomar a decisão de compartilhar 15. DECIDA, com responsabilidade, se deve compartilhar ou não a informação 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FORMAÇÃO   VAMOS COMBATER A COVID-19?</dc:title>
  <dc:creator>Luiz Nascimento</dc:creator>
  <cp:lastModifiedBy>Luiz Nascimento</cp:lastModifiedBy>
  <cp:revision>53</cp:revision>
  <dcterms:created xsi:type="dcterms:W3CDTF">2021-09-18T22:21:29Z</dcterms:created>
  <dcterms:modified xsi:type="dcterms:W3CDTF">2021-11-30T14:45:46Z</dcterms:modified>
</cp:coreProperties>
</file>