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F26B43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e3x45s/uteweyrj4Oi+teuZ33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6" name="Google Shape;146;p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11/05/2022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">
  <p:cSld name="1_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ctrTitle"/>
          </p:nvPr>
        </p:nvSpPr>
        <p:spPr>
          <a:xfrm>
            <a:off x="7999414" y="1051551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/>
          <p:nvPr>
            <p:ph idx="2" type="pic"/>
          </p:nvPr>
        </p:nvSpPr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1" name="Google Shape;21;p11"/>
          <p:cNvSpPr/>
          <p:nvPr/>
        </p:nvSpPr>
        <p:spPr>
          <a:xfrm>
            <a:off x="7999413" y="445272"/>
            <a:ext cx="360000" cy="360000"/>
          </a:xfrm>
          <a:prstGeom prst="ellipse">
            <a:avLst/>
          </a:prstGeom>
          <a:gradFill>
            <a:gsLst>
              <a:gs pos="0">
                <a:schemeClr val="lt2"/>
              </a:gs>
              <a:gs pos="60000">
                <a:schemeClr val="lt2"/>
              </a:gs>
              <a:gs pos="100000">
                <a:srgbClr val="E4EDF4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11"/>
          <p:cNvGrpSpPr/>
          <p:nvPr/>
        </p:nvGrpSpPr>
        <p:grpSpPr>
          <a:xfrm rot="5400000">
            <a:off x="10835022" y="5500185"/>
            <a:ext cx="828358" cy="828358"/>
            <a:chOff x="10462536" y="1408249"/>
            <a:chExt cx="828358" cy="828358"/>
          </a:xfrm>
        </p:grpSpPr>
        <p:sp>
          <p:nvSpPr>
            <p:cNvPr id="23" name="Google Shape;23;p11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D0DFEB"/>
                </a:gs>
                <a:gs pos="30000">
                  <a:srgbClr val="D0DFEB"/>
                </a:gs>
                <a:gs pos="40000">
                  <a:srgbClr val="D5E3ED"/>
                </a:gs>
                <a:gs pos="60000">
                  <a:srgbClr val="D0DFEB"/>
                </a:gs>
                <a:gs pos="100000">
                  <a:schemeClr val="lt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1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D0DF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0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9" name="Google Shape;119;p22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alto de sección">
  <p:cSld name="5_Salto de sección"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0" y="3557281"/>
            <a:ext cx="6640285" cy="3300719"/>
          </a:xfrm>
          <a:prstGeom prst="rect">
            <a:avLst/>
          </a:prstGeom>
          <a:gradFill>
            <a:gsLst>
              <a:gs pos="0">
                <a:srgbClr val="637052">
                  <a:alpha val="0"/>
                </a:srgbClr>
              </a:gs>
              <a:gs pos="50000">
                <a:srgbClr val="637052">
                  <a:alpha val="60000"/>
                </a:srgbClr>
              </a:gs>
              <a:gs pos="100000">
                <a:srgbClr val="637052">
                  <a:alpha val="6000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type="ctrTitle"/>
          </p:nvPr>
        </p:nvSpPr>
        <p:spPr>
          <a:xfrm>
            <a:off x="0" y="0"/>
            <a:ext cx="6640285" cy="3535509"/>
          </a:xfrm>
          <a:prstGeom prst="rect">
            <a:avLst/>
          </a:prstGeom>
          <a:gradFill>
            <a:gsLst>
              <a:gs pos="0">
                <a:srgbClr val="637052">
                  <a:alpha val="0"/>
                </a:srgbClr>
              </a:gs>
              <a:gs pos="50000">
                <a:srgbClr val="637052">
                  <a:alpha val="69803"/>
                </a:srgbClr>
              </a:gs>
              <a:gs pos="100000">
                <a:srgbClr val="637052">
                  <a:alpha val="6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">
  <p:cSld name="2_Agenda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12"/>
          <p:cNvSpPr/>
          <p:nvPr>
            <p:ph idx="2" type="pic"/>
          </p:nvPr>
        </p:nvSpPr>
        <p:spPr>
          <a:xfrm>
            <a:off x="5208928" y="1596771"/>
            <a:ext cx="3448558" cy="3448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0" name="Google Shape;30;p12"/>
          <p:cNvSpPr/>
          <p:nvPr>
            <p:ph idx="3" type="pic"/>
          </p:nvPr>
        </p:nvSpPr>
        <p:spPr>
          <a:xfrm>
            <a:off x="8918575" y="596392"/>
            <a:ext cx="2263776" cy="2263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1" name="Google Shape;31;p12"/>
          <p:cNvSpPr/>
          <p:nvPr>
            <p:ph idx="4" type="pic"/>
          </p:nvPr>
        </p:nvSpPr>
        <p:spPr>
          <a:xfrm>
            <a:off x="9091612" y="3324733"/>
            <a:ext cx="2936876" cy="29368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2" name="Google Shape;32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5" name="Google Shape;35;p12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lt2"/>
              </a:gs>
              <a:gs pos="60000">
                <a:schemeClr val="lt2"/>
              </a:gs>
              <a:gs pos="100000">
                <a:srgbClr val="E4EDF4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12"/>
          <p:cNvGrpSpPr/>
          <p:nvPr/>
        </p:nvGrpSpPr>
        <p:grpSpPr>
          <a:xfrm>
            <a:off x="5585919" y="5592565"/>
            <a:ext cx="828358" cy="828358"/>
            <a:chOff x="3393179" y="4841987"/>
            <a:chExt cx="828358" cy="828358"/>
          </a:xfrm>
        </p:grpSpPr>
        <p:sp>
          <p:nvSpPr>
            <p:cNvPr id="37" name="Google Shape;37;p12"/>
            <p:cNvSpPr/>
            <p:nvPr/>
          </p:nvSpPr>
          <p:spPr>
            <a:xfrm rot="8100000">
              <a:off x="3537358" y="4940429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D0DFEB"/>
                </a:gs>
                <a:gs pos="30000">
                  <a:srgbClr val="D0DFEB"/>
                </a:gs>
                <a:gs pos="40000">
                  <a:srgbClr val="D5E3ED"/>
                </a:gs>
                <a:gs pos="60000">
                  <a:srgbClr val="D0DFEB"/>
                </a:gs>
                <a:gs pos="100000">
                  <a:schemeClr val="lt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 rot="-81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0">
                  <a:srgbClr val="D8E5EF">
                    <a:alpha val="32941"/>
                  </a:srgbClr>
                </a:gs>
                <a:gs pos="100000">
                  <a:srgbClr val="F4B46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ierre">
  <p:cSld name="13_Cierr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subTitle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15"/>
          <p:cNvSpPr/>
          <p:nvPr>
            <p:ph idx="2" type="pic"/>
          </p:nvPr>
        </p:nvSpPr>
        <p:spPr>
          <a:xfrm>
            <a:off x="6556248" y="54864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4" name="Google Shape;54;p15"/>
          <p:cNvSpPr/>
          <p:nvPr>
            <p:ph idx="3" type="pic"/>
          </p:nvPr>
        </p:nvSpPr>
        <p:spPr>
          <a:xfrm>
            <a:off x="6556248" y="342900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grpSp>
        <p:nvGrpSpPr>
          <p:cNvPr id="55" name="Google Shape;55;p15"/>
          <p:cNvGrpSpPr/>
          <p:nvPr/>
        </p:nvGrpSpPr>
        <p:grpSpPr>
          <a:xfrm>
            <a:off x="11030092" y="-213201"/>
            <a:ext cx="1708815" cy="1705831"/>
            <a:chOff x="11030092" y="-213201"/>
            <a:chExt cx="1708815" cy="1705831"/>
          </a:xfrm>
        </p:grpSpPr>
        <p:sp>
          <p:nvSpPr>
            <p:cNvPr id="56" name="Google Shape;56;p15"/>
            <p:cNvSpPr/>
            <p:nvPr/>
          </p:nvSpPr>
          <p:spPr>
            <a:xfrm rot="-2700000">
              <a:off x="11161347" y="125399"/>
              <a:ext cx="1341675" cy="926985"/>
            </a:xfrm>
            <a:custGeom>
              <a:rect b="b" l="l" r="r" t="t"/>
              <a:pathLst>
                <a:path extrusionOk="0" h="926985" w="134167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 rot="-2700000">
              <a:off x="11228590" y="129580"/>
              <a:ext cx="1337455" cy="1042921"/>
            </a:xfrm>
            <a:custGeom>
              <a:rect b="b" l="l" r="r" t="t"/>
              <a:pathLst>
                <a:path extrusionOk="0" h="1042921" w="1337455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rgbClr val="E4EDF4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15"/>
          <p:cNvGrpSpPr/>
          <p:nvPr/>
        </p:nvGrpSpPr>
        <p:grpSpPr>
          <a:xfrm>
            <a:off x="577658" y="5511950"/>
            <a:ext cx="828358" cy="828358"/>
            <a:chOff x="10462536" y="1408249"/>
            <a:chExt cx="828358" cy="828358"/>
          </a:xfrm>
        </p:grpSpPr>
        <p:sp>
          <p:nvSpPr>
            <p:cNvPr id="60" name="Google Shape;60;p15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D0DFEB"/>
                </a:gs>
                <a:gs pos="30000">
                  <a:srgbClr val="D0DFEB"/>
                </a:gs>
                <a:gs pos="40000">
                  <a:srgbClr val="D5E3ED"/>
                </a:gs>
                <a:gs pos="60000">
                  <a:srgbClr val="D0DFEB"/>
                </a:gs>
                <a:gs pos="100000">
                  <a:schemeClr val="lt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D0DF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5303845" y="5427212"/>
            <a:ext cx="1080000" cy="1080000"/>
          </a:xfrm>
          <a:prstGeom prst="ellipse">
            <a:avLst/>
          </a:prstGeom>
          <a:gradFill>
            <a:gsLst>
              <a:gs pos="0">
                <a:schemeClr val="lt2"/>
              </a:gs>
              <a:gs pos="60000">
                <a:schemeClr val="lt2"/>
              </a:gs>
              <a:gs pos="100000">
                <a:srgbClr val="E4EDF4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74" name="Google Shape;74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89" name="Google Shape;89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7" name="Google Shape;17;p1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it.ly/adesamcovid19" TargetMode="External"/><Relationship Id="rId4" Type="http://schemas.openxmlformats.org/officeDocument/2006/relationships/hyperlink" Target="https://bit.ly/adesamcovidarg" TargetMode="External"/><Relationship Id="rId5" Type="http://schemas.openxmlformats.org/officeDocument/2006/relationships/hyperlink" Target="https://bit.ly/ADESAMCOVIDdescarg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9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7999413" y="510577"/>
            <a:ext cx="3565525" cy="27787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r>
              <a:rPr lang="es-ES" sz="2800"/>
              <a:t>Capacitación para la implementación de la Guía de OPS</a:t>
            </a:r>
            <a:br>
              <a:rPr lang="es-ES" sz="2800"/>
            </a:br>
            <a:r>
              <a:rPr lang="es-ES" sz="2800"/>
              <a:t>entre usuarios y trabajadores del área de salud mental</a:t>
            </a:r>
            <a:endParaRPr/>
          </a:p>
        </p:txBody>
      </p:sp>
      <p:pic>
        <p:nvPicPr>
          <p:cNvPr id="149" name="Google Shape;14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479" l="0" r="0" t="14478"/>
          <a:stretch/>
        </p:blipFill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50" name="Google Shape;150;p1"/>
          <p:cNvSpPr txBox="1"/>
          <p:nvPr>
            <p:ph idx="1" type="body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Lic. Carmen Cáceres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s-ES"/>
              <a:t>Asociación por los Derechos de la Salud Mental – ADESAM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s-ES"/>
              <a:t>Argentina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485549" y="1051847"/>
            <a:ext cx="10356622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ADESAM – </a:t>
            </a:r>
            <a:br>
              <a:rPr lang="es-ES"/>
            </a:br>
            <a:r>
              <a:rPr lang="es-ES"/>
              <a:t>Asociación por los Derechos en Salud Mental</a:t>
            </a:r>
            <a:endParaRPr/>
          </a:p>
        </p:txBody>
      </p:sp>
      <p:sp>
        <p:nvSpPr>
          <p:cNvPr id="156" name="Google Shape;156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s-E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www.adesam.org.ar</a:t>
            </a:r>
            <a:endParaRPr/>
          </a:p>
        </p:txBody>
      </p:sp>
      <p:sp>
        <p:nvSpPr>
          <p:cNvPr id="157" name="Google Shape;157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s-E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FACEBOOK: ADESAM DERECHOS SALUD MENTAL	</a:t>
            </a:r>
            <a:endParaRPr/>
          </a:p>
        </p:txBody>
      </p:sp>
      <p:sp>
        <p:nvSpPr>
          <p:cNvPr id="158" name="Google Shape;158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r>
              <a:rPr b="0" i="0" lang="es-E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IG: @adesam.derechos.salud.mental</a:t>
            </a:r>
            <a:endParaRPr/>
          </a:p>
        </p:txBody>
      </p:sp>
      <p:pic>
        <p:nvPicPr>
          <p:cNvPr descr="Logotipo, nombre de la empresa&#10;&#10;Descripción generada automáticamente" id="159" name="Google Shape;15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2308" y="2547130"/>
            <a:ext cx="341630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657226" y="3200399"/>
            <a:ext cx="4822804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Asociación Civil sin fines de lucro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Creada en 2005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Trabajamos en la promoción y difusión de derechos para las personas con padecimiento mental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equipo que llevó adelante el proyecto participó anteriormente de proyectos financiados por Unión Europea para la prevención de la Violencia Institucional y la Lucha contra la Tortura en Argentina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type="title"/>
          </p:nvPr>
        </p:nvSpPr>
        <p:spPr>
          <a:xfrm>
            <a:off x="616179" y="596392"/>
            <a:ext cx="5545136" cy="10169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Población objetivo</a:t>
            </a:r>
            <a:endParaRPr/>
          </a:p>
        </p:txBody>
      </p:sp>
      <p:sp>
        <p:nvSpPr>
          <p:cNvPr id="166" name="Google Shape;166;p3"/>
          <p:cNvSpPr txBox="1"/>
          <p:nvPr>
            <p:ph idx="1" type="body"/>
          </p:nvPr>
        </p:nvSpPr>
        <p:spPr>
          <a:xfrm>
            <a:off x="550652" y="2051664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s-ES"/>
              <a:t>Mujeres internadas en y externadas de hospital psiquiátrico público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s-ES"/>
              <a:t>Familiares de niños, niñas y adolescentes con grave padecimiento mental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s-ES"/>
              <a:t>Usuarios y usuarias de servicio de salud mental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s-ES"/>
              <a:t>Personas de la comunidad que concurren a Centro Comunitario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s-E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Martes, 2 de febrero de 20XX</a:t>
            </a:r>
            <a:endParaRPr/>
          </a:p>
        </p:txBody>
      </p:sp>
      <p:sp>
        <p:nvSpPr>
          <p:cNvPr id="168" name="Google Shape;168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s-E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EJEMPLO DE TEXTO DE PIE DE PÁGINA</a:t>
            </a:r>
            <a:endParaRPr/>
          </a:p>
        </p:txBody>
      </p:sp>
      <p:sp>
        <p:nvSpPr>
          <p:cNvPr id="169" name="Google Shape;169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</a:pPr>
            <a:fld id="{00000000-1234-1234-1234-123412341234}" type="slidenum">
              <a:rPr b="0" i="0" lang="es-E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6233020" y="2273417"/>
            <a:ext cx="5350888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de las múltiples condiciones de vulnerabilidad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con discapacidad intelectual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de bajos ingresos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sin acceso a internet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que viven en instituciones (acceso a la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550863" y="-429294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Metodología: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550863" y="2005264"/>
            <a:ext cx="7053095" cy="408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b="0" i="0" lang="es-ES" sz="2400" u="none" strike="noStrike">
                <a:latin typeface="Calibri"/>
                <a:ea typeface="Calibri"/>
                <a:cs typeface="Calibri"/>
                <a:sym typeface="Calibri"/>
              </a:rPr>
              <a:t>Aplicación de encuesta online autoadministrable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AutoNum type="arabicParenR"/>
            </a:pPr>
            <a:r>
              <a:rPr lang="es-ES" sz="2400"/>
              <a:t>Procesamiento y análisis de resultados.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AutoNum type="arabicParenR"/>
            </a:pPr>
            <a:r>
              <a:rPr lang="es-ES" sz="2400"/>
              <a:t>Validación con trabajadores y usuarios de Salud Mental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AutoNum type="arabicParenR"/>
            </a:pPr>
            <a:r>
              <a:rPr lang="es-ES" sz="2400"/>
              <a:t>Diseño de material de trabajo - Diseño de syllabus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AutoNum type="arabicParenR"/>
            </a:pPr>
            <a:r>
              <a:rPr lang="es-ES" sz="2400"/>
              <a:t>Implementación de encuentros de capacitación</a:t>
            </a:r>
            <a:endParaRPr/>
          </a:p>
        </p:txBody>
      </p:sp>
      <p:sp>
        <p:nvSpPr>
          <p:cNvPr id="177" name="Google Shape;177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Texto&#10;&#10;Descripción generada automáticamente con confianza baja" id="183" name="Google Shape;1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67" y="3261918"/>
            <a:ext cx="2989385" cy="2989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184" name="Google Shape;1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6235" y="3261918"/>
            <a:ext cx="3026525" cy="302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, Calendario&#10;&#10;Descripción generada automáticamente" id="185" name="Google Shape;18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3960" y="0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, Calendario&#10;&#10;Descripción generada automáticamente" id="186" name="Google Shape;18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0752" y="3789453"/>
            <a:ext cx="2467708" cy="2467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/>
          <p:nvPr/>
        </p:nvSpPr>
        <p:spPr>
          <a:xfrm>
            <a:off x="371567" y="726831"/>
            <a:ext cx="51991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Imágenes de la difusión en redes del cuestionario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autoadministrable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 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https://bit.ly/ADESAMCOVID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550863" y="765175"/>
            <a:ext cx="7634132" cy="8199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Material elaborado en PDF</a:t>
            </a:r>
            <a:endParaRPr/>
          </a:p>
        </p:txBody>
      </p:sp>
      <p:sp>
        <p:nvSpPr>
          <p:cNvPr id="193" name="Google Shape;193;p6"/>
          <p:cNvSpPr txBox="1"/>
          <p:nvPr>
            <p:ph idx="1" type="body"/>
          </p:nvPr>
        </p:nvSpPr>
        <p:spPr>
          <a:xfrm>
            <a:off x="550863" y="2051824"/>
            <a:ext cx="11125322" cy="404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s-ES" sz="2400"/>
              <a:t>Cuadernillo en PDF – Lenguaje Neutro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 u="sng">
                <a:solidFill>
                  <a:schemeClr val="hlink"/>
                </a:solidFill>
                <a:hlinkClick r:id="rId3"/>
              </a:rPr>
              <a:t>https://bit.ly/adesamcovid19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/>
              <a:t>2) Cuadernillo en PDF – Versión Argentina – modo lectura online: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 u="sng">
                <a:solidFill>
                  <a:schemeClr val="hlink"/>
                </a:solidFill>
                <a:hlinkClick r:id="rId4"/>
              </a:rPr>
              <a:t>https://bit.ly/adesamcovidarg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/>
              <a:t>3) Cuadernillo en PDF – Versión Argentina – modo descarga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 u="sng">
                <a:solidFill>
                  <a:schemeClr val="hlink"/>
                </a:solidFill>
                <a:hlinkClick r:id="rId5"/>
              </a:rPr>
              <a:t>https://bit.ly/ADESAMCOVIDdescarga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550862" y="-477420"/>
            <a:ext cx="7357895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Dinámica de los espacios de capacitación</a:t>
            </a:r>
            <a:endParaRPr/>
          </a:p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550862" y="1973180"/>
            <a:ext cx="11368421" cy="4119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Talleres de 3 encuentros cada uno dirigidos a personas usuarias y trabajadoras de salud mental.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rtl="0" algn="just">
              <a:lnSpc>
                <a:spcPct val="107000"/>
              </a:lnSpc>
              <a:spcBef>
                <a:spcPts val="1950"/>
              </a:spcBef>
              <a:spcAft>
                <a:spcPts val="0"/>
              </a:spcAft>
              <a:buSzPts val="1800"/>
              <a:buNone/>
            </a:pPr>
            <a:r>
              <a:rPr b="1" lang="es-ES" sz="1800">
                <a:latin typeface="Arial"/>
                <a:ea typeface="Arial"/>
                <a:cs typeface="Arial"/>
                <a:sym typeface="Arial"/>
              </a:rPr>
              <a:t>PRIMER ENCUENTRO: Presentación de los participantes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rtl="0" algn="just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es-ES" sz="1800">
                <a:latin typeface="Arial"/>
                <a:ea typeface="Arial"/>
                <a:cs typeface="Arial"/>
                <a:sym typeface="Arial"/>
              </a:rPr>
              <a:t>SEGUNDO ENCUENTRO: Información y Recomendaciones para Cuidarnos del COVID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rtl="0" algn="just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es-ES" sz="1800">
                <a:latin typeface="Arial"/>
                <a:ea typeface="Arial"/>
                <a:cs typeface="Arial"/>
                <a:sym typeface="Arial"/>
              </a:rPr>
              <a:t>TERCER ENCUENTRO: Información y Recomendaciones sobre Salud Mental</a:t>
            </a:r>
            <a:endParaRPr/>
          </a:p>
          <a:p>
            <a:pPr indent="-91440" lvl="0" marL="91440" rtl="0" algn="just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91440" lvl="0" marL="91440" rtl="0" algn="just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es-ES" sz="1800">
                <a:latin typeface="Arial"/>
                <a:ea typeface="Arial"/>
                <a:cs typeface="Arial"/>
                <a:sym typeface="Arial"/>
              </a:rPr>
              <a:t>Utilización de Cuadernillo en papel o Power Point 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elaborado por el equipo de diseño en base a los contenidos de la guía de recomendaciones en lenguaje simple (proyecto de Comunicación)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Google Shape;207;p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8"/>
          <p:cNvSpPr/>
          <p:nvPr/>
        </p:nvSpPr>
        <p:spPr>
          <a:xfrm>
            <a:off x="1541" y="0"/>
            <a:ext cx="1219045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"/>
          <p:cNvSpPr txBox="1"/>
          <p:nvPr>
            <p:ph type="title"/>
          </p:nvPr>
        </p:nvSpPr>
        <p:spPr>
          <a:xfrm>
            <a:off x="457200" y="1058573"/>
            <a:ext cx="3659246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s-ES" sz="5400">
                <a:solidFill>
                  <a:srgbClr val="FFFFFF"/>
                </a:solidFill>
              </a:rPr>
              <a:t>Encuentros de trabajo virtuales y presenciales</a:t>
            </a:r>
            <a:endParaRPr/>
          </a:p>
        </p:txBody>
      </p:sp>
      <p:sp>
        <p:nvSpPr>
          <p:cNvPr id="211" name="Google Shape;211;p8"/>
          <p:cNvSpPr txBox="1"/>
          <p:nvPr>
            <p:ph idx="12" type="sldNum"/>
          </p:nvPr>
        </p:nvSpPr>
        <p:spPr>
          <a:xfrm>
            <a:off x="486810" y="6459785"/>
            <a:ext cx="7255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12" name="Google Shape;212;p8"/>
          <p:cNvSpPr txBox="1"/>
          <p:nvPr>
            <p:ph idx="10" type="dt"/>
          </p:nvPr>
        </p:nvSpPr>
        <p:spPr>
          <a:xfrm>
            <a:off x="1750933" y="6459785"/>
            <a:ext cx="23655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Martes, 2 de febrero de 20XX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rsonas sentadas en una mesa&#10;&#10;Descripción generada automáticamente con confianza media" id="215" name="Google Shape;2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8565" y="1223039"/>
            <a:ext cx="3328416" cy="187223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/>
          <p:nvPr/>
        </p:nvSpPr>
        <p:spPr>
          <a:xfrm>
            <a:off x="8798288" y="321732"/>
            <a:ext cx="3068701" cy="2108201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a de pantalla de una persona&#10;&#10;Descripción generada automáticamente" id="217" name="Google Shape;2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1039" y="604392"/>
            <a:ext cx="2743199" cy="15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 txBox="1"/>
          <p:nvPr>
            <p:ph idx="11" type="ftr"/>
          </p:nvPr>
        </p:nvSpPr>
        <p:spPr>
          <a:xfrm>
            <a:off x="4965290" y="6459785"/>
            <a:ext cx="68786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EJEMPLO DE TEXTO DE PIE DE PÁGINA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upo de personas posando por un foto&#10;&#10;Descripción generada automáticamente" id="220" name="Google Shape;22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8266" y="4478636"/>
            <a:ext cx="3313507" cy="1656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grupo de personas sentadas alrededor de una mesa con sillas&#10;&#10;Descripción generada automáticamente con confianza media" id="222" name="Google Shape;22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26189" y="2780204"/>
            <a:ext cx="2612898" cy="348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s-ES"/>
              <a:t>Gracias</a:t>
            </a:r>
            <a:endParaRPr/>
          </a:p>
        </p:txBody>
      </p:sp>
      <p:sp>
        <p:nvSpPr>
          <p:cNvPr id="228" name="Google Shape;228;p9"/>
          <p:cNvSpPr txBox="1"/>
          <p:nvPr>
            <p:ph idx="1" type="subTitle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/>
              <a:t>Nombre del moderador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/>
              <a:t>Dirección de correo electrónico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/>
              <a:t>Dirección del sitio web</a:t>
            </a:r>
            <a:endParaRPr/>
          </a:p>
        </p:txBody>
      </p:sp>
      <p:pic>
        <p:nvPicPr>
          <p:cNvPr descr="Fondo digital de puntos de datos" id="229" name="Google Shape;229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" r="5" t="0"/>
          <a:stretch/>
        </p:blipFill>
        <p:spPr>
          <a:xfrm>
            <a:off x="6556248" y="54864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descr="Fondo digital de puntos de datos" id="230" name="Google Shape;230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5" r="5" t="0"/>
          <a:stretch/>
        </p:blipFill>
        <p:spPr>
          <a:xfrm>
            <a:off x="6556248" y="342900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31" name="Google Shape;231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Martes, 2 de febrero de 20XX</a:t>
            </a:r>
            <a:endParaRPr/>
          </a:p>
        </p:txBody>
      </p:sp>
      <p:sp>
        <p:nvSpPr>
          <p:cNvPr id="232" name="Google Shape;232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EJEMPLO DE TEXTO DE PIE DE PÁGINA</a:t>
            </a:r>
            <a:endParaRPr/>
          </a:p>
        </p:txBody>
      </p:sp>
      <p:sp>
        <p:nvSpPr>
          <p:cNvPr id="233" name="Google Shape;233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ción">
  <a:themeElements>
    <a:clrScheme name="Retrospección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2022-05-11T16:33:39Z</dcterms:created>
  <dc:creator>Guada Granja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0x0101005E5E9C2F4C555B46A35D05B60D6F91BF</vt:lpwstr>
  </property>
</Properties>
</file>