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90" r:id="rId7"/>
    <p:sldId id="271" r:id="rId8"/>
    <p:sldId id="262" r:id="rId9"/>
    <p:sldId id="287" r:id="rId10"/>
    <p:sldId id="266" r:id="rId11"/>
    <p:sldId id="268" r:id="rId12"/>
    <p:sldId id="265" r:id="rId13"/>
    <p:sldId id="269" r:id="rId14"/>
    <p:sldId id="270" r:id="rId15"/>
    <p:sldId id="286" r:id="rId16"/>
    <p:sldId id="272" r:id="rId17"/>
    <p:sldId id="289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5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41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87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65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C0C0C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rgbClr val="0C0C0C"/>
              </a:buClr>
              <a:buFont typeface="Arial" panose="020B0604020202020204" pitchFamily="34" charset="0"/>
              <a:buChar char="•"/>
              <a:defRPr baseline="0">
                <a:solidFill>
                  <a:srgbClr val="0C0C0C"/>
                </a:solidFill>
              </a:defRPr>
            </a:lvl1pPr>
            <a:lvl2pPr marL="736092" indent="-342900">
              <a:buClr>
                <a:srgbClr val="0C0C0C"/>
              </a:buClr>
              <a:buFont typeface="Arial" panose="020B0604020202020204" pitchFamily="34" charset="0"/>
              <a:buChar char="•"/>
              <a:defRPr baseline="0">
                <a:solidFill>
                  <a:srgbClr val="0C0C0C"/>
                </a:solidFill>
              </a:defRPr>
            </a:lvl2pPr>
            <a:lvl3pPr marL="1010412" indent="-342900">
              <a:buClr>
                <a:srgbClr val="0C0C0C"/>
              </a:buClr>
              <a:buFont typeface="Arial" panose="020B0604020202020204" pitchFamily="34" charset="0"/>
              <a:buChar char="•"/>
              <a:defRPr baseline="0">
                <a:solidFill>
                  <a:srgbClr val="0C0C0C"/>
                </a:solidFill>
              </a:defRPr>
            </a:lvl3pPr>
            <a:lvl4pPr marL="1321308" indent="-342900">
              <a:buClr>
                <a:srgbClr val="0C0C0C"/>
              </a:buClr>
              <a:buFont typeface="Arial" panose="020B0604020202020204" pitchFamily="34" charset="0"/>
              <a:buChar char="•"/>
              <a:defRPr baseline="0">
                <a:solidFill>
                  <a:srgbClr val="0C0C0C"/>
                </a:solidFill>
              </a:defRPr>
            </a:lvl4pPr>
            <a:lvl5pPr marL="1595628" indent="-342900">
              <a:buClr>
                <a:srgbClr val="0C0C0C"/>
              </a:buClr>
              <a:buFont typeface="Arial" panose="020B0604020202020204" pitchFamily="34" charset="0"/>
              <a:buChar char="•"/>
              <a:defRPr baseline="0">
                <a:solidFill>
                  <a:srgbClr val="0C0C0C"/>
                </a:solidFill>
              </a:defRPr>
            </a:lvl5pPr>
          </a:lstStyle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77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637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185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64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38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34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de texto Mestres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1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76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dirty="0"/>
              <a:t>Clique para editar o título mestre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dirty="0"/>
              <a:t>Clique para editar o texto mestre</a:t>
            </a:r>
          </a:p>
          <a:p>
            <a:pPr lvl="1" eaLnBrk="1" latinLnBrk="0" hangingPunct="1"/>
            <a:r>
              <a:rPr kumimoji="0" lang="pt-BR" dirty="0"/>
              <a:t>Segundo nível</a:t>
            </a:r>
          </a:p>
          <a:p>
            <a:pPr lvl="2" eaLnBrk="1" latinLnBrk="0" hangingPunct="1"/>
            <a:r>
              <a:rPr kumimoji="0" lang="pt-BR" dirty="0"/>
              <a:t>Terceiro nível</a:t>
            </a:r>
          </a:p>
          <a:p>
            <a:pPr lvl="3" eaLnBrk="1" latinLnBrk="0" hangingPunct="1"/>
            <a:r>
              <a:rPr kumimoji="0" lang="pt-BR" dirty="0"/>
              <a:t>Quarto nível</a:t>
            </a:r>
          </a:p>
          <a:p>
            <a:pPr lvl="4" eaLnBrk="1" latinLnBrk="0" hangingPunct="1"/>
            <a:r>
              <a:rPr kumimoji="0" lang="pt-BR" dirty="0"/>
              <a:t>Quinto nível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549034-E500-45F2-8F00-01BAD7A631FA}" type="datetimeFigureOut">
              <a:rPr lang="pt-BR" smtClean="0"/>
              <a:t>12/05/22</a:t>
            </a:fld>
            <a:endParaRPr lang="pt-B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AE9166-10B8-4FAC-A2D7-CC63EF56D85D}" type="slidenum">
              <a:rPr lang="pt-BR" smtClean="0"/>
              <a:t>‹nº›</a:t>
            </a:fld>
            <a:endParaRPr lang="pt-BR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2287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457200" indent="-457200" algn="l" rtl="0" eaLnBrk="1" latinLnBrk="0" hangingPunct="1">
        <a:spcBef>
          <a:spcPct val="20000"/>
        </a:spcBef>
        <a:buClr>
          <a:srgbClr val="000000"/>
        </a:buClr>
        <a:buSzPct val="95000"/>
        <a:buFont typeface="Arial" panose="020B0604020202020204" pitchFamily="34" charset="0"/>
        <a:buChar char="•"/>
        <a:defRPr kumimoji="0"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36092" indent="-342900" algn="l" rtl="0" eaLnBrk="1" latinLnBrk="0" hangingPunct="1">
        <a:spcBef>
          <a:spcPct val="20000"/>
        </a:spcBef>
        <a:buClr>
          <a:srgbClr val="000000"/>
        </a:buClr>
        <a:buSzPct val="85000"/>
        <a:buFont typeface="Arial" panose="020B0604020202020204" pitchFamily="34" charset="0"/>
        <a:buChar char="•"/>
        <a:defRPr kumimoji="0"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010412" indent="-342900" algn="l" rtl="0" eaLnBrk="1" latinLnBrk="0" hangingPunct="1">
        <a:spcBef>
          <a:spcPct val="20000"/>
        </a:spcBef>
        <a:buClr>
          <a:srgbClr val="000000"/>
        </a:buClr>
        <a:buSzPct val="70000"/>
        <a:buFont typeface="Arial" panose="020B0604020202020204" pitchFamily="34" charset="0"/>
        <a:buChar char="•"/>
        <a:defRPr kumimoji="0" sz="2100" kern="1200">
          <a:solidFill>
            <a:srgbClr val="000000"/>
          </a:solidFill>
          <a:latin typeface="+mn-lt"/>
          <a:ea typeface="+mn-ea"/>
          <a:cs typeface="+mn-cs"/>
        </a:defRPr>
      </a:lvl3pPr>
      <a:lvl4pPr marL="1321308" indent="-342900" algn="l" rtl="0" eaLnBrk="1" latinLnBrk="0" hangingPunct="1">
        <a:spcBef>
          <a:spcPct val="20000"/>
        </a:spcBef>
        <a:buClr>
          <a:srgbClr val="000000"/>
        </a:buClr>
        <a:buSzPct val="65000"/>
        <a:buFont typeface="Arial" panose="020B0604020202020204" pitchFamily="34" charset="0"/>
        <a:buChar char="•"/>
        <a:defRPr kumimoji="0"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1595628" indent="-342900" algn="l" rtl="0" eaLnBrk="1" latinLnBrk="0" hangingPunct="1">
        <a:spcBef>
          <a:spcPct val="20000"/>
        </a:spcBef>
        <a:buClr>
          <a:srgbClr val="000000"/>
        </a:buClr>
        <a:buSzPct val="65000"/>
        <a:buFont typeface="Arial" panose="020B0604020202020204" pitchFamily="34" charset="0"/>
        <a:buChar char="•"/>
        <a:defRPr kumimoji="0"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uZGk8Zmeoo" TargetMode="External"/><Relationship Id="rId3" Type="http://schemas.openxmlformats.org/officeDocument/2006/relationships/hyperlink" Target="https://www.youtube.com/watch?v=nyj24MMEyc0" TargetMode="External"/><Relationship Id="rId7" Type="http://schemas.openxmlformats.org/officeDocument/2006/relationships/hyperlink" Target="https://www.youtube.com/watch?v=qltABC6BDQ8" TargetMode="External"/><Relationship Id="rId2" Type="http://schemas.openxmlformats.org/officeDocument/2006/relationships/hyperlink" Target="https://www.youtube.com/watch?v=DGevuHrNkKM&amp;feature=youtu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6FcCT-GEPoo" TargetMode="External"/><Relationship Id="rId5" Type="http://schemas.openxmlformats.org/officeDocument/2006/relationships/hyperlink" Target="https://www.youtube.com/watch?v=ceHdoCGABFs" TargetMode="External"/><Relationship Id="rId10" Type="http://schemas.openxmlformats.org/officeDocument/2006/relationships/hyperlink" Target="https://www.youtube.com/watch?v=KCId0UGVmgQ" TargetMode="External"/><Relationship Id="rId4" Type="http://schemas.openxmlformats.org/officeDocument/2006/relationships/hyperlink" Target="https://www.youtube.com/watch?v=tYRT0ttlZ0U" TargetMode="External"/><Relationship Id="rId9" Type="http://schemas.openxmlformats.org/officeDocument/2006/relationships/hyperlink" Target="https://www.youtube.com/watch?v=WdyZOAh8JJ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coes.abennacional.org.br/ebooks/enfermagem-no-cuidado-a-saude-de-populacoes-em-situacao-de-vulnerabilidade-volume-2" TargetMode="External"/><Relationship Id="rId2" Type="http://schemas.openxmlformats.org/officeDocument/2006/relationships/hyperlink" Target="https://publicacoes.abennacional.org.br/ebooks/enfermagem-no-cuidado-a-saude-de-populacoes-em-situacao-de-vulnerabilidade-volume-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cielo.br/j/reben/i/2022.v75suppl2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A43F244-9E2D-4F6D-B9E3-57C3E7C75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94" y="2157509"/>
            <a:ext cx="9494943" cy="18158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pt-BR" sz="2800" b="1" dirty="0">
                <a:solidFill>
                  <a:srgbClr val="000000"/>
                </a:solidFill>
              </a:rPr>
              <a:t>Programa de Capacitação para aplicação das Medidas de saúde pública não farmacológicas a grupos populacionais em situação de vulnerabilidade no contexto da COVID-19: </a:t>
            </a:r>
            <a:br>
              <a:rPr lang="pt-BR" sz="2800" b="1" dirty="0">
                <a:solidFill>
                  <a:srgbClr val="000000"/>
                </a:solidFill>
              </a:rPr>
            </a:br>
            <a:r>
              <a:rPr lang="pt-BR" sz="2800" b="1" dirty="0">
                <a:solidFill>
                  <a:srgbClr val="000000"/>
                </a:solidFill>
              </a:rPr>
              <a:t>Recomendação da OPAS</a:t>
            </a:r>
            <a:endParaRPr lang="pt-BR" sz="2800" dirty="0">
              <a:solidFill>
                <a:srgbClr val="000000"/>
              </a:solidFill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425319" y="4465097"/>
            <a:ext cx="811982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pt-BR" altLang="pt-BR" sz="2000" dirty="0">
                <a:solidFill>
                  <a:srgbClr val="000000"/>
                </a:solidFill>
                <a:latin typeface="Times New Roman" charset="0"/>
              </a:rPr>
              <a:t>Profa. Dra. Dulce Barbosa</a:t>
            </a:r>
          </a:p>
          <a:p>
            <a:pPr algn="r"/>
            <a:r>
              <a:rPr lang="pt-BR" altLang="pt-BR" sz="2000" dirty="0">
                <a:solidFill>
                  <a:srgbClr val="000000"/>
                </a:solidFill>
                <a:latin typeface="Times New Roman" charset="0"/>
              </a:rPr>
              <a:t>Profa. Dra. Marcia Azevedo</a:t>
            </a:r>
          </a:p>
          <a:p>
            <a:pPr algn="r"/>
            <a:r>
              <a:rPr lang="pt-BR" altLang="pt-BR" sz="2000" dirty="0">
                <a:solidFill>
                  <a:srgbClr val="000000"/>
                </a:solidFill>
                <a:latin typeface="Times New Roman" charset="0"/>
              </a:rPr>
              <a:t>                                            Prof. Dr. </a:t>
            </a:r>
            <a:r>
              <a:rPr lang="pt-BR" altLang="pt-BR" sz="2000" dirty="0" err="1">
                <a:solidFill>
                  <a:srgbClr val="000000"/>
                </a:solidFill>
                <a:latin typeface="Times New Roman" charset="0"/>
              </a:rPr>
              <a:t>Esron</a:t>
            </a:r>
            <a:r>
              <a:rPr lang="pt-BR" altLang="pt-BR" sz="2000" dirty="0">
                <a:solidFill>
                  <a:srgbClr val="000000"/>
                </a:solidFill>
                <a:latin typeface="Times New Roman" charset="0"/>
              </a:rPr>
              <a:t> Rocha</a:t>
            </a:r>
          </a:p>
          <a:p>
            <a:pPr algn="r"/>
            <a:r>
              <a:rPr lang="pt-BR" altLang="pt-BR" sz="2000" dirty="0" err="1">
                <a:solidFill>
                  <a:srgbClr val="000000"/>
                </a:solidFill>
                <a:latin typeface="Times New Roman" charset="0"/>
              </a:rPr>
              <a:t>Prof</a:t>
            </a:r>
            <a:r>
              <a:rPr lang="pt-BR" altLang="pt-BR" sz="2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pt-BR" altLang="pt-BR" sz="2000" dirty="0" err="1">
                <a:solidFill>
                  <a:srgbClr val="000000"/>
                </a:solidFill>
                <a:latin typeface="Times New Roman" charset="0"/>
              </a:rPr>
              <a:t>Dr</a:t>
            </a:r>
            <a:r>
              <a:rPr lang="pt-BR" altLang="pt-BR" sz="2000" dirty="0">
                <a:solidFill>
                  <a:srgbClr val="000000"/>
                </a:solidFill>
                <a:latin typeface="Times New Roman" charset="0"/>
              </a:rPr>
              <a:t> Joao </a:t>
            </a:r>
            <a:r>
              <a:rPr lang="pt-BR" altLang="pt-BR" sz="2000" dirty="0" err="1">
                <a:solidFill>
                  <a:srgbClr val="000000"/>
                </a:solidFill>
                <a:latin typeface="Times New Roman" charset="0"/>
              </a:rPr>
              <a:t>Grandi</a:t>
            </a:r>
            <a:endParaRPr lang="pt-BR" altLang="pt-BR" sz="2000" dirty="0">
              <a:solidFill>
                <a:srgbClr val="000000"/>
              </a:solidFill>
              <a:latin typeface="Times New Roman" charset="0"/>
            </a:endParaRPr>
          </a:p>
          <a:p>
            <a:pPr algn="r"/>
            <a:r>
              <a:rPr lang="pt-BR" altLang="pt-BR" sz="2000" dirty="0" err="1">
                <a:solidFill>
                  <a:srgbClr val="000000"/>
                </a:solidFill>
                <a:latin typeface="Times New Roman" charset="0"/>
              </a:rPr>
              <a:t>Prof</a:t>
            </a:r>
            <a:r>
              <a:rPr lang="pt-BR" altLang="pt-BR" sz="2000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pt-BR" altLang="pt-BR" sz="2000" dirty="0" err="1">
                <a:solidFill>
                  <a:srgbClr val="000000"/>
                </a:solidFill>
                <a:latin typeface="Times New Roman" charset="0"/>
              </a:rPr>
              <a:t>Dr</a:t>
            </a:r>
            <a:r>
              <a:rPr lang="pt-BR" altLang="pt-BR" sz="2000" dirty="0">
                <a:solidFill>
                  <a:srgbClr val="000000"/>
                </a:solidFill>
                <a:latin typeface="Times New Roman" charset="0"/>
              </a:rPr>
              <a:t> Willian Borges</a:t>
            </a:r>
          </a:p>
          <a:p>
            <a:pPr algn="r"/>
            <a:r>
              <a:rPr lang="pt-BR" altLang="pt-BR" sz="2400" dirty="0">
                <a:solidFill>
                  <a:srgbClr val="000000"/>
                </a:solidFill>
                <a:latin typeface="Times New Roman" charset="0"/>
              </a:rPr>
              <a:t> </a:t>
            </a:r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 flipH="1">
            <a:off x="9876451" y="6495848"/>
            <a:ext cx="221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20713" indent="-2286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858838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3716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8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6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3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2004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pt-BR" altLang="pt-BR" sz="1200" b="1" dirty="0">
                <a:solidFill>
                  <a:srgbClr val="000000"/>
                </a:solidFill>
                <a:latin typeface="Times New Roman" charset="0"/>
              </a:rPr>
              <a:t>Copyright Dulce Barbosa</a:t>
            </a:r>
          </a:p>
        </p:txBody>
      </p:sp>
      <p:pic>
        <p:nvPicPr>
          <p:cNvPr id="2051" name="Imagem 42" descr="Descrição: AMRIGS - Notícias - Opas alerta para mais de 2 mil casos de sarampo nas  Américas ::. - Porto Alegre - 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932" y="583062"/>
            <a:ext cx="2097088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m 41" descr="Descrição: Logotipo&#10;&#10;Descrição gerada automaticamen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668" y="552965"/>
            <a:ext cx="960438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m 40" descr="Descrição: Manual da Marca Unifesp - Comunicaçã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0338" y="605288"/>
            <a:ext cx="1574800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39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71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27" y="428043"/>
            <a:ext cx="10972800" cy="1143000"/>
          </a:xfrm>
        </p:spPr>
        <p:txBody>
          <a:bodyPr>
            <a:normAutofit/>
          </a:bodyPr>
          <a:lstStyle/>
          <a:p>
            <a:r>
              <a:rPr lang="pt-BR" dirty="0"/>
              <a:t>LIVES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O SARS-COV2, o panorama epidemiológico e a necessidade da manutenção das medidas não farmacológicas	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Práticas e terapias não farmacológicas de grupos populacionais em situação de vulnerabilidade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Medidas não farmacológicas adotadas na prevenção da COVID-19 junto à POPULAÇÃO DE IMIGRANTES no Brasil	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Medidas não farmacológicas adotadas junto a populações atendidas em SITUAÇÃO DE RUA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Medidas de saúde pública não farmacológicas à população vulnerável LGBT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Medidas de saúde pública não farmacológicas adotadas junto a POPULAÇÕES INDÍGENAS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Medidas não farmacológicas adotadas junto à POPULAÇÃO DE QUILOMBOLAS	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Medidas não farmacológicas com TRANSPLANTADOS RENAIS e IDOSOS EM ILP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/>
              <a:t>Medidas não farmacológicas adotadas com populações vulneráveis: orientações da OPAS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286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463331"/>
              </p:ext>
            </p:extLst>
          </p:nvPr>
        </p:nvGraphicFramePr>
        <p:xfrm>
          <a:off x="957532" y="396815"/>
          <a:ext cx="10239555" cy="5972566"/>
        </p:xfrm>
        <a:graphic>
          <a:graphicData uri="http://schemas.openxmlformats.org/drawingml/2006/table">
            <a:tbl>
              <a:tblPr firstRow="1" firstCol="1" bandRow="1"/>
              <a:tblGrid>
                <a:gridCol w="4623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2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3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7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Palestra</a:t>
                      </a:r>
                      <a:endParaRPr lang="pt-B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Visualizações </a:t>
                      </a:r>
                      <a:endParaRPr lang="pt-B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Link</a:t>
                      </a:r>
                      <a:endParaRPr lang="pt-B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 SARS-COV2, o panorama epidemiológico e a necessidade da manutenção das medidas não farmacológicas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345-441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sng" dirty="0">
                          <a:solidFill>
                            <a:srgbClr val="0563C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2"/>
                        </a:rPr>
                        <a:t>https://www.youtube.com/watch?v=DGevuHrNkKM&amp;feature=youtu.be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Práticas e terapias não farmacológicas de grupos populacionais em situação de vulnerabilidade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280-355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sng" dirty="0">
                          <a:solidFill>
                            <a:srgbClr val="0563C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3"/>
                        </a:rPr>
                        <a:t>https://www.youtube.com/watch?v=nyj24MMEyc0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Medidas não farmacológicas adotadas na prevenção da COVID-19 junto à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Populacao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DE IMIGRANTES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249-273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sng" dirty="0">
                          <a:solidFill>
                            <a:srgbClr val="0563C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4"/>
                        </a:rPr>
                        <a:t>https://www.youtube.com/watch?v=tYRT0ttlZ0U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Medidas não farmacológicas adotadas junto a populações atendidas em SITUAÇÃO DE RUA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363-415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sng" dirty="0">
                          <a:solidFill>
                            <a:srgbClr val="0563C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5"/>
                        </a:rPr>
                        <a:t>https://www.youtube.com/watch?v=ceHdoCGABFs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Medidas de saúde pública não farmacológicas à população vulnerável LGBT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292-345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sng" dirty="0">
                          <a:solidFill>
                            <a:srgbClr val="0563C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6"/>
                        </a:rPr>
                        <a:t>https://www.youtube.com/watch?v=6FcCT-GEPoo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2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Medidas de saúde pública não farmacológicas adotadas junto a POPULAÇÕES INDÍGENAS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262-285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sng" dirty="0">
                          <a:solidFill>
                            <a:srgbClr val="0563C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7"/>
                        </a:rPr>
                        <a:t>https://www.youtube.com/watch?v=qltABC6BDQ8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Medidas não farmacológicas adotadas junto à POPULAÇÃO DE QUILOMBOLAS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171-190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sng" dirty="0">
                          <a:solidFill>
                            <a:srgbClr val="0563C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8"/>
                        </a:rPr>
                        <a:t>https://www.youtube.com/watch?v=PuZGk8Zmeoo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4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Medidas não farmacológicas com TRANSPLANTADOS RENAIS e IDOSOS EM ILP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136-157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sng" dirty="0">
                          <a:solidFill>
                            <a:srgbClr val="0563C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9"/>
                        </a:rPr>
                        <a:t>https://www.youtube.com/watch?v=WdyZOAh8JJE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2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Medidas não farmacológicas adotadas com populações vulneráveis: orientações TRANSVERSAIS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134-207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u="sng" dirty="0">
                          <a:solidFill>
                            <a:srgbClr val="0563C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10"/>
                        </a:rPr>
                        <a:t>https://www.youtube.com/watch?v=KCId0UGVmgQ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2102" marR="221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718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Formação de rede com profissionais de diversas áreas (saúde, educação, assistência social, assistência jurídica) que trabalham junto a populações vulneráveis. </a:t>
            </a:r>
          </a:p>
          <a:p>
            <a:r>
              <a:rPr lang="pt-BR" dirty="0"/>
              <a:t>Os palestrantes também foram agentes de divulgação e envolvimento com o projeto.</a:t>
            </a:r>
          </a:p>
          <a:p>
            <a:r>
              <a:rPr lang="pt-BR" dirty="0"/>
              <a:t>A rede foi constituída de profissionais de diversas partes do território nacional </a:t>
            </a:r>
          </a:p>
          <a:p>
            <a:r>
              <a:rPr lang="pt-BR" dirty="0"/>
              <a:t>A mobilização da rede formada foi realizada de forma permanente durante todo o período de duração do projeto. </a:t>
            </a:r>
          </a:p>
          <a:p>
            <a:r>
              <a:rPr lang="pt-BR" dirty="0"/>
              <a:t>O numero de profissionais que participaram da capacitação foi de 2250 participantes. </a:t>
            </a:r>
          </a:p>
          <a:p>
            <a:r>
              <a:rPr lang="pt-BR" dirty="0"/>
              <a:t>Unifesp:  543 profissionais, alunos e docentes certificados pela UNIFESP.</a:t>
            </a:r>
          </a:p>
          <a:p>
            <a:r>
              <a:rPr lang="pt-BR" dirty="0"/>
              <a:t>Todos os participantes receberam por e-mail o GUIA DA OPAS.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9708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PRODUTOS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E-book</a:t>
            </a:r>
            <a:r>
              <a:rPr lang="pt-BR" dirty="0"/>
              <a:t> intitulado </a:t>
            </a:r>
            <a:r>
              <a:rPr lang="pt-BR" b="1" dirty="0"/>
              <a:t>“Desafios na atenção em saúde a grupos vivendo em situação de </a:t>
            </a:r>
            <a:r>
              <a:rPr lang="pt-BR" b="1" dirty="0" err="1"/>
              <a:t>vulnerabilidade”</a:t>
            </a:r>
            <a:r>
              <a:rPr lang="pt-BR" dirty="0" err="1"/>
              <a:t>,dois</a:t>
            </a:r>
            <a:r>
              <a:rPr lang="pt-BR" dirty="0"/>
              <a:t> volumes, de autoria de pesquisadores e profissionais. </a:t>
            </a:r>
          </a:p>
          <a:p>
            <a:r>
              <a:rPr lang="pt-BR" dirty="0"/>
              <a:t>O E-book publicado pela </a:t>
            </a:r>
            <a:r>
              <a:rPr lang="pt-BR" b="1" dirty="0"/>
              <a:t>Editora </a:t>
            </a:r>
            <a:r>
              <a:rPr lang="pt-BR" b="1" dirty="0" err="1"/>
              <a:t>ABEn</a:t>
            </a:r>
            <a:r>
              <a:rPr lang="pt-BR" b="1" dirty="0"/>
              <a:t> </a:t>
            </a:r>
            <a:r>
              <a:rPr lang="pt-BR" dirty="0"/>
              <a:t>está disponibilizado no portal da </a:t>
            </a:r>
            <a:r>
              <a:rPr lang="pt-BR" dirty="0" err="1"/>
              <a:t>ABEn</a:t>
            </a:r>
            <a:r>
              <a:rPr lang="pt-BR" dirty="0"/>
              <a:t>, </a:t>
            </a:r>
          </a:p>
          <a:p>
            <a:r>
              <a:rPr lang="pt-BR" dirty="0"/>
              <a:t>Acesso </a:t>
            </a:r>
            <a:r>
              <a:rPr lang="pt-BR" b="1" dirty="0"/>
              <a:t>gratuito</a:t>
            </a:r>
            <a:r>
              <a:rPr lang="pt-BR" dirty="0"/>
              <a:t> e </a:t>
            </a:r>
            <a:r>
              <a:rPr lang="pt-BR" b="1" dirty="0"/>
              <a:t>permanente</a:t>
            </a:r>
            <a:r>
              <a:rPr lang="pt-BR" dirty="0"/>
              <a:t> a todos os profissionais da enfermagem, da saúde, humanidades e sociedade civil. </a:t>
            </a:r>
          </a:p>
          <a:p>
            <a:pPr marL="864108" lvl="3" indent="0">
              <a:buNone/>
            </a:pPr>
            <a:r>
              <a:rPr lang="pt-BR" b="1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https://publicacoes.abennacional.org.br/ebooks/enfermagem-no-cuidado-a-saude-de-populacoes-em-situacao-de-vulnerabilidade-volume-1</a:t>
            </a:r>
            <a:endParaRPr lang="pt-BR" b="1" dirty="0">
              <a:solidFill>
                <a:srgbClr val="000000"/>
              </a:solidFill>
            </a:endParaRPr>
          </a:p>
          <a:p>
            <a:pPr marL="864108" lvl="3" indent="0">
              <a:buNone/>
            </a:pPr>
            <a:r>
              <a:rPr lang="pt-BR" b="1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https://publicacoes.abennacional.org.br/ebooks/enfermagem-no-cuidado-a-saude-de-populacoes-em-situacao-de-vulnerabilidade-volume-2</a:t>
            </a:r>
            <a:r>
              <a:rPr lang="pt-BR" b="1" dirty="0">
                <a:solidFill>
                  <a:srgbClr val="000000"/>
                </a:solidFill>
              </a:rPr>
              <a:t> </a:t>
            </a:r>
            <a:r>
              <a:rPr lang="pt-BR" dirty="0"/>
              <a:t>(no prelo)</a:t>
            </a:r>
          </a:p>
          <a:p>
            <a:pPr marL="864108" lvl="3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7683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81" y="621857"/>
            <a:ext cx="4553310" cy="592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977" y="642507"/>
            <a:ext cx="4665453" cy="606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68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F42DC5-756C-C847-A3B1-813BC5BB3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0468" y="1199072"/>
            <a:ext cx="5681932" cy="5125528"/>
          </a:xfrm>
        </p:spPr>
        <p:txBody>
          <a:bodyPr>
            <a:normAutofit/>
          </a:bodyPr>
          <a:lstStyle/>
          <a:p>
            <a:r>
              <a:rPr lang="pt-BR" sz="2400" dirty="0"/>
              <a:t>Número temático na Revista Brasileira de Enfermagem sobre </a:t>
            </a:r>
            <a:r>
              <a:rPr lang="pt-BR" sz="2400" b="1" dirty="0"/>
              <a:t>“Experiências exitosas voltadas à proteção não farmacológica de populações vulneráveis”</a:t>
            </a:r>
            <a:r>
              <a:rPr lang="pt-BR" sz="2400" dirty="0"/>
              <a:t> </a:t>
            </a:r>
            <a:endParaRPr lang="pt-BR" sz="2000" dirty="0"/>
          </a:p>
          <a:p>
            <a:r>
              <a:rPr lang="pt-BR" sz="2000" b="1" dirty="0"/>
              <a:t>Submetidos</a:t>
            </a:r>
            <a:r>
              <a:rPr lang="pt-BR" sz="2000" dirty="0"/>
              <a:t>: agosto 21- abril 2022: </a:t>
            </a:r>
            <a:r>
              <a:rPr lang="pt-BR" sz="2000" b="1" dirty="0"/>
              <a:t>58</a:t>
            </a:r>
          </a:p>
          <a:p>
            <a:r>
              <a:rPr lang="pt-BR" sz="2000" b="1" dirty="0"/>
              <a:t>Publicados</a:t>
            </a:r>
            <a:r>
              <a:rPr lang="pt-BR" sz="2000" dirty="0"/>
              <a:t>: </a:t>
            </a:r>
            <a:r>
              <a:rPr lang="pt-BR" sz="2000" b="1" dirty="0"/>
              <a:t>30</a:t>
            </a:r>
          </a:p>
          <a:p>
            <a:r>
              <a:rPr lang="pt-BR" sz="2000" b="1" dirty="0"/>
              <a:t>Em analise: 07</a:t>
            </a:r>
          </a:p>
          <a:p>
            <a:r>
              <a:rPr lang="pt-BR" sz="2000" b="1" dirty="0">
                <a:hlinkClick r:id="rId2"/>
              </a:rPr>
              <a:t>https://www.scielo.br/j/reben/i/2022.v75suppl2/</a:t>
            </a:r>
            <a:r>
              <a:rPr lang="pt-BR" sz="2000" b="1" dirty="0"/>
              <a:t> ( fluxo continuo) </a:t>
            </a:r>
          </a:p>
          <a:p>
            <a:r>
              <a:rPr lang="pt-BR" sz="2000" b="1" dirty="0" err="1"/>
              <a:t>Ingles</a:t>
            </a:r>
            <a:r>
              <a:rPr lang="pt-BR" sz="2000" b="1" dirty="0"/>
              <a:t>, espanhol e português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57" y="560716"/>
            <a:ext cx="4267064" cy="569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737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Implantação das ações transversais  e permanentes de políticas públicas  </a:t>
            </a:r>
          </a:p>
          <a:p>
            <a:r>
              <a:rPr lang="pt-BR" dirty="0"/>
              <a:t>Monitoramento das ações  (indicadores de saúde)</a:t>
            </a:r>
          </a:p>
          <a:p>
            <a:r>
              <a:rPr lang="pt-BR" dirty="0"/>
              <a:t>Fomento para pesquisas (implantação e impacto das ações com populações vulneráveis)</a:t>
            </a:r>
          </a:p>
          <a:p>
            <a:r>
              <a:rPr lang="pt-BR" dirty="0"/>
              <a:t>Maior engajamento: Universidades ( projetos de extensão) e Sociedade Civil </a:t>
            </a:r>
          </a:p>
          <a:p>
            <a:endParaRPr lang="pt-BR" dirty="0"/>
          </a:p>
          <a:p>
            <a:r>
              <a:rPr lang="pt-BR" b="1" dirty="0">
                <a:solidFill>
                  <a:srgbClr val="000000"/>
                </a:solidFill>
              </a:rPr>
              <a:t>AÇÕES TRANSVERSAIS PERMANENTES PARA ATENÇÃO A POPULAÇÕES VULNERÁVEIS</a:t>
            </a:r>
          </a:p>
          <a:p>
            <a:pPr marL="0" indent="0" algn="ctr">
              <a:buNone/>
            </a:pPr>
            <a:r>
              <a:rPr lang="pt-BR" sz="2800" b="1" dirty="0"/>
              <a:t>MUITO OBRIGADA!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133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54" y="325647"/>
            <a:ext cx="8008189" cy="600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991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653" y="1095555"/>
            <a:ext cx="5365630" cy="52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6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279" y="828136"/>
            <a:ext cx="5064440" cy="54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5032A-8DA4-4B7D-B21D-D933F2D2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Objetivos do Projeto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A1A7B5-B59F-4007-814D-9BC56E3A9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/>
              <a:t>Objetivo principal</a:t>
            </a:r>
            <a:endParaRPr lang="pt-BR" dirty="0"/>
          </a:p>
          <a:p>
            <a:r>
              <a:rPr lang="pt-BR" dirty="0"/>
              <a:t>Realizar treinamento em rede nacional</a:t>
            </a:r>
            <a:r>
              <a:rPr lang="pt-BR" b="1" dirty="0"/>
              <a:t> </a:t>
            </a:r>
            <a:r>
              <a:rPr lang="pt-BR" dirty="0"/>
              <a:t>para atores de diversas áreas de atuação junto a comunidades vulneráveis, visando a capacitação, para aplicação e disseminação das medidas de proteção não farmacológicas contra a Covid19, propostas pela OPAS.</a:t>
            </a:r>
          </a:p>
          <a:p>
            <a:pPr marL="0" indent="0">
              <a:buNone/>
            </a:pPr>
            <a:r>
              <a:rPr lang="pt-BR" b="1" dirty="0"/>
              <a:t>Objetivos específicos</a:t>
            </a:r>
            <a:endParaRPr lang="pt-BR" dirty="0"/>
          </a:p>
          <a:p>
            <a:pPr lvl="0"/>
            <a:r>
              <a:rPr lang="pt-BR" dirty="0"/>
              <a:t>Instrumentalizar esses profissionais, por meio de intervenção educacional, para que estas medidas sejam implantadas, e com isso possibilitar a adesão da população-alvo</a:t>
            </a:r>
          </a:p>
          <a:p>
            <a:pPr lvl="0"/>
            <a:r>
              <a:rPr lang="pt-BR" dirty="0"/>
              <a:t>Disponibilizar um repositório com material educacional composto de </a:t>
            </a:r>
            <a:r>
              <a:rPr lang="pt-BR" i="1" dirty="0" err="1"/>
              <a:t>lives</a:t>
            </a:r>
            <a:r>
              <a:rPr lang="pt-BR" dirty="0"/>
              <a:t>, documentos, artigos e </a:t>
            </a:r>
            <a:r>
              <a:rPr lang="pt-BR" i="1" dirty="0" err="1"/>
              <a:t>ebooks</a:t>
            </a:r>
            <a:r>
              <a:rPr lang="pt-BR" dirty="0"/>
              <a:t> sobre medidas de proteção não farmacológicas contra a Covid19.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2695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543" y="1017917"/>
            <a:ext cx="4978175" cy="530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6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980" y="728980"/>
            <a:ext cx="5400040" cy="54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67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281" y="1935163"/>
            <a:ext cx="4389437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40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980" y="728980"/>
            <a:ext cx="5400040" cy="54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4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980" y="728980"/>
            <a:ext cx="5400040" cy="54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15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7648" y="980728"/>
            <a:ext cx="11074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t-BR" dirty="0">
                <a:solidFill>
                  <a:srgbClr val="0C0C0C"/>
                </a:solidFill>
              </a:rPr>
              <a:t>Muito Obrigada!!!</a:t>
            </a:r>
          </a:p>
        </p:txBody>
      </p:sp>
      <p:sp>
        <p:nvSpPr>
          <p:cNvPr id="21507" name="AutoShape 2" descr="data:image/jpg;base64,%20/9j/4AAQSkZJRgABAQEAYABgAAD/2wBDAAUDBAQEAwUEBAQFBQUGBwwIBwcHBw8LCwkMEQ8SEhEPERETFhwXExQaFRERGCEYGh0dHx8fExciJCIeJBweHx7/2wBDAQUFBQcGBw4ICA4eFBEUHh4eHh4eHh4eHh4eHh4eHh4eHh4eHh4eHh4eHh4eHh4eHh4eHh4eHh4eHh4eHh4eHh7/wAARCADLAK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K0+Xc5+bArWt5Q0gG9thGB9awY2ZJCzn5T2x0rS0+4DbSF24PBPeqWx6rNZmO1V9fvGoZLht21WbAOOKJZN5G0DI4ODSRKG+bGG9uRSiBFNKVJYOx5qjK2XLBiCeM1fkUSSfOSCOvGKiWMSMB5RC56mrQiopf7pJB/virVruJ5zjpg9/ep2gUMflOD2FRSJIv+r3enToKQ0rjZp90hj2Bto5asW7uW3mTbz0rqfDOgy6/4ks9Jj3p574kZOdigZJPpwD1r1qL4DeE0cNcalqNwgPzrkKGH1FMwqYiFPQ+X725bz3Ukev979KihkPMqqzN1yAa+yrT4c+C9JtTDY+GbQORy7p5jH3JOa5rxbpNlotg1yuhW32dDh2+yKAP06VvRoqfUyWLT6Hy/FI0hAVE55z3FaWnB2YgSEsvzAHpUPxNuItKu21fTLaJrBiPtMMbgFD3Kk9qTwlrWna9biaxmRivLoTh19sdT9aipSdOWrOqM01dmvHGd5ByCRyB0p8kShBtZt3ah5NhJXhsdDQG3KGbioAVIvkJOS2OfrSkMy7Q24EflilDSZO4+w+lLGwWNlK4Y8k+1J7DQyOPzDzkjofb3qWKMLAMsxGck0hlyu3yyhPTFSbgISc7uORUoZVt7C7vLvyLDfIXP3arX9hdafcNb3m6KXPBPf1P6fpWv4e1CSznvIwkimWDYZIkLNCSeGOOg7fjTPHVxLJeWrybfL+yqI2fPzjPJPfNWQ3dlORlkGzgN/FxV2xjRcAkkY4BqpdARoV4Az1XqRRbOysBztPQmpLNRlmkl27cA8ZXj86vxxsiBcge4qCyiJRT5h69DV9l8tRtwD3qUBRvtwIZf/11Npkc0igSR4XPc9KrTTKzHaCf6VpWb5j2kgqRyavYQk0aKdzAhjwR6Vf8OaFea9fR2WmxsZX5diMiJe7H+nrSaLo9/wCJNdh0rT5o0afktJ0RR1P1xX0J4N8Naf4X0sWViS7n5pZ2Hzyt6n/CpV7nPXrqmir4K8I6V4VsTHax+Zdt/r7phlnP9BWxq1/a6baG6vJtkQHbklvRR3PtVwDcccda8+tGi8T662tMxksbQvb6epOA+DhpgPXPA9qU3bQ86lB1pc0tjC8XeJvHN9N/xI57bQbFM8Onm3EnvnOF+mK8E+JHib4tadeR31r40vLpYWybaaGMxvjsRtr6g8QWMPkyMCNxHJx1/GvGPiRpSyW7OigFQS3vXBWnVh7yZ9Jg8NRqR5bHi1/8QtA8faVJ4e8YaLDoWs3A8u31Wycpb+Z2MsbZ4z3BGK8a1yx1vwr4luNNvPOs9RtXw4RsZ7hgR1UjBB7gitv4lWsdrrcmchHOTgYP1x7Umo6p/wAJJ4Ct/trtJqehMII5T957NuQGPfa27HsQO1ddCrKpHmkzgx1NUqvJE9b8E6x/b3hqzvZLlZJ1Ty7hsYO8f/WxW7JJHHEAMljXhnwj14ab4gWxuXxa3rBeTwr/AMLfj0r2y7doGO3AHTB/hrdMKcrxLlnumikZmA9ParAT5l5DPjr2IrN0uRWQgsM9zWpH9xd2Ny9MelDNEMl+UjyyNp9R0pkqBIm3ZIP61K6/KeRtPSmyyZiweGUcVPUaNn4XtqK63dLYXk8ErW/ztDaieRueMKQeB1+gNZHi/V5NW1cfbZBcT2qfZ2m+UbyDyQFAA+mK6D4UxW9zr1yZbVZiIARGYvM2/MATjIx9c1xniZ0g1+/VYzHBHO20BfuZPYVZnFe8ad1GshHDLt6ZHWktypkBOzjjG2rE7OxXoxHXIqCUlnOFAI79Km5oatvJmRVwAe4FWLuRmiyp46H2rFW4aM4MhJI5OK0LBxPghiVIxikkBWEEgk+UAg8YPetC2QpHu5Ug8gelTxwgMAU+UcZqdo1jBA4GOPencDS8IX50rxHZaijf6uZS2f7hPNfSeUbBXBU9Pp1H6V8uWxVyFYnOOBjrXu/w98Rwal4bD3EqJcWK7bgMeSoHD/iOPwpRZwY2jKaVjK/aF8Vt4T+FusT20mzU7uE2tmFPzeZJiMEe43Zpvhffp3huytreFCLW2RGaU7cHHPPua8d+OWqX/ij4k+DbEQStpraxFJJtGVVUOQG/n+Fdb8YPDEviaxt4X8R3Wk2cIz9njJSOc9t7LhvwzXHUqPnPTwuFUKaXc7Nr6S+hkXYGQL8rBtyk/WvKfGmqRza3Hpm7llJZO+R3q98DdN1PwJ4Y1CHVNRm1W1+0NLbOSSFBHT5smvBfFd1J4p+NUsSazcWdhM3lyvHkFFzkqcfdz61EpKb5WzvoRlTTajsYnx18J6lbyHV3jPkMcfezXlGkz/Z55Iy37qZGiceoPevbdc8Iat4W0XU5tV8RR6xp8qMBA7sxAP3WBJ4NeDy4ExAORk81rQsrxR52ZXlyzas2KjPHIGViGRuCOoI7/pX0B4K1tfEnhmK4JzcQr5Vwvfd6/jXz4+c59a7j4LaneWfiyOzgR5YLsGOZQOF9H/CulM8+lPlZ7NbQSq7KiEIBgGp5LoxAICTj9T6VbO+EhVzjsD1qCaEPt4AcdeK0R2lf7ZMzHqgz83tVhruSRSFXnjBPQ+1QNFunK4baOTjuaezL54jG3OBgE80hpmv4WsdQ1DUXs9L1C9tLuSPMZtg3zf7LFeQvvWb4l0i+0PVZNP1lRFeL8z4lEh56HIJ/Wug+H+pW+n6ndRzanqNgb2Nbcy2UQaQAsOCSCFHvxXM6+pj1u6gLzXCRzMqSTNlyB6t3pmcX7x0ot3kYcZ454pw03q8mST0HpW7HbFFJXI55Jp7QrgtnLVmaHNXGlHYNrncTjFaVha/Z1AK9K0PL2uoHzOOnpT5F2gZK85oAqswYHHAz82aQAFd6sSoB49qikB3kBQcnj2p277vzZx1A7CkrgSrjAUMVboT6VYWWYb1t5HhLKFfacb1HY+wqss8fJPJ7mh5g77d5DY7elENxNPc674ewRXcGqW1zh5I1S7iLdQUbnH4Gur8ZixTwfc6jdt5kkafKOgAxXnvhKdrXXrSZZmCOfJkX1RutdV8bo70/Dm8/ssEz7SABxmuPFq2xvhm/aRuzF8FSa1dfD6HWp7uDTormZ5NkkW8eR0XbyOT615D4N0GTT/jPbvqX2Uw3UrpdfMNkyP8A6s+xBFW/FXg/x41vayeN9SvE8O2mnItlDozYWNsfKJFOMn1PNePTT3eheMbb7HdXfkpJGxNySSTnNcvLotT26UZyjJpHo37WlrBpYW1tFKxNINqr0wOxr5lOWcnmvsP9rLSoH+H2l6jIQ11OqSMfYjrXzb8NfBc/irWpFl3R6dbkG5deoB7D3rqwuicTxc0i5OLjsci6/IvUcdP8/wCeK92+DHh1dH8OLqdxFtvL/lc9Vj7Y9M96ydM+D16niUfarqFtIifzVdSS8i5+VSPWvT5B5YSGJFQJhVGMbQO1dqR58KVncgnneMs7fMAxA7mmW0/nSBQjHaKspbbX3ZZsjoat2tpgnagxjJJ7VaOgoOgadOm4np2AqG7hY3KuOFxtI9a1GhVHBCYGOveqTh5JTvxgHApgjqvhA/2fxHeCGSQILYFtswjIO4dypyK5HXJf+J9qHl7WLXLNkHIHXvXS+B9Q0jSby6k1aznubWWERhIlUncGBzkkccVzOtiNruWWOELFJIWSPpge/vSIinzHpUar5fzcgjOM1Qu7qOAs2cgjgU55/Ki4XJPv09qzjb+e5dlI9AazNCaC481hJGDk9DUs86qMnsKj3LGAqIAFGAPU1HNmbCFtp6mk2ARyK6hm+X3p08u0bVKtx1qkR8xbcWOcCpBDIqFs7ielVABk1yiwHCg5PrSRO0gGG69BUN3AVIXdhDzn3qXQ45r67jtYI2eaQ7VAH3feqTSBJm7pzBdr5Ik4AJ7Hsa9J0rXbbWNPW2uo1E8WFkRuA2O9YFl4MNt5S3Vw0ly5AaNR+lczZnTh8atK0ODVI5ILcOZYIj0cLkhj6Y6Vy1nzaWN6cbXPU9djstSh3XbuEWIlEXhTnsQfSvmn4k3/AIdt9a23OnQvdpIBCy8BB2Y+/tX0n4n0e9+wP9gkSZNnCO2HX6e1fI3xLuI7OK81KP7PJMkxt7YSPlrmXcAwiXvtzyfpXBXp1W7RR6GGrU6cG5S+Ro/HLxuNf8PWtvNIiRRRrFCh+83oD6VrfDzw2ug+EoLWIxme5/fXMiMGV3PO3cODgcV5RF8NfHfiaaO5ubcR+YAR5pICj6V6JofgPxt8O9O/tCLVodRt9u6SxlUlWHfac/Ka6cNy0viepzYmdSq0oxtE7Ng0ahGwq7eR6e9VSkZVWYHPq3WqXh3xLp3iOzku7V/KeIlZrdh80R9MemaujaF3MDu6ketegpJq6OCzV0xoO1eSM9vpT7eQlPNVMDoRnrVacFpyxGQT09KkjZvKzuAXP5UJiG3EjGb3x0BpnlEtu/OnKvzGQnnP3vWhpQAx3imwIXZk+VemcgVl6pcFeSQcGrVzMxyxbk9qyJmd2LcH/ZNJFHoiTI20MhVnG7rxmpW8xogwYk/w57nvWVBMpbCHK8Ed61Ek3YXggdMdqzYrEMTbztZj8vJPpU6xb2XHfvnrTD5XG3hR1x3pTKq5cDBHvxSsFgMccWfl59DUbXCkhUUgqcHFOikWXMm4nA7etRYTz/lPA5PrWkAHujScbfkPY9K9F+Enh1bW0fWJl3TykiIkdEHT8/6VwVoGmljjB4kI4r3rRreOw062txgIiqMDsMVnUaG5OMbomsrMC9VpB87nr6EjAP4HFeLaf4N1O2+LWo3trBbW97bfKpkQ7riJv41bHLA9jXuMf71y3JUkr1xkdKg8RahdWmlrJbw21xevIlvaNOgIDn1PXA61nbS5jCvJT06nlmqeGPEB07UJfEWtXWm6U6n7XcPL84i/uRgHhj0z71xfgLwafGPiweMNV08WmhaUn2Tw3prDKpGBgykd2JwSe557V6F4f0vxB8Qrma+8Y3S/2daXLJBYQHakpU/xHqRXReI7qDQ1tJfLWCzikEeFXCxJ347Csp1pSd0dlONnrucJ8WJP+EV8NDUYY8s1witgc4LAVtfFGziXSiiqFBjGcD26VQ/aIjW48HQIrArJcxN7csCK6T4kxK+mhSONoyfwrkd2pNndTm7xufEi6k/hb4prJC/l2t1J5M46DDHG4/Q4P517TIfmAUgjFeFfHGLy/E5dV2rtOMeteseBNSGreDtLvmYlzEI5G9WA5r0cI70zgxS5azRtKwA3Njd9KVxtXghu+KFXIKjB460ybdsGTjjGR3reO5kNilWR9oYsSeeelMl2h3J+UA8UkUOz96oPqaaybkJbGDVsDOvJWaQ7WH+NVVVCwJH4irMybV5wWIOfaqofHzKrbAP1oQHWJbtbW37kbhwMmrti/loCc7jyw69aWUj7CgZuTyKrLMyMRjnAzWO4XLDyjzOAVx2NVp5lZH2Nx/Ec/wAqbPKW3Dqduc1Rkm3BVROe4ptBc07GcowXzAox6dauBvMVnTaSTj61gx3W0ALgnPUjp7Vr2UnmWu3I3MQFwO5q1ZMVruyOx+G+k/bdVimlHywAnHYmvQ/EurNp5toVbO+UKDjsa5/wDf6Ho9jFa3M7QXDn5pGHBPpVD4qaktnJb3QkDwrNGwKnjGa8uvXW520KLc+Vo9U0x45LRWVsnBzj1rI8XXMdvc2HRVtoprwjqDwVU/nUnhzfJaxNH8okwye+a5P4r3wVri1gJM906adbAdcDlz+daxqe5dHnRo2xVnsjovhoyx+DYZzjM8jyn1yTWd8RI4NT0C6jY5HllZF/x9K1tOtf7J8P21jIMFIh09a858dm9t45zY3DiOYfNCx+U1zVqjjGx3YSkp4iUjzq38WLqmjR+DtakMd1aTKlrNIflmjJ4Qt/eHrXuPxCZP7JwW+ZV5z7CvBvCmkWuqfELSYbqJUmW9jd4n6MAeor3Px7C81gSq7/AJTmuShOUqcmz08VTiqsIo+Ifjs+/W9wHy84PrzXafAZvM+Hi7m+7dSKM9s9K4749jZrSxFdpAPFdT8Dy6fDxcrwbp2H4V7GCf7s8vMLfWdOx6CzSbQq7TjjIqFyxOX6Clt23Rqfuinsu+MIx6tkV1w3OchjJIIb7p5HNRysyKR2PbHNSSSbJWXgDP5VQv5/lGxt49RVMDN1CYJL8z8Y5Gec5/wqkbhu7BVJOOe1E5aScAqC3fNU7vfGy/db29KEB213dvwCXwOgqhLqUsMquN+G4Nad1GfMDOoPHSsW42tKysO/AFSogagvoJI9q5Bzg+5pGYyYKMcr71QtokMoyxAHNPywk85AwUHp60SjZgWbuaSEB1wTxn+tbngeaXUddiiaPbFCC5I6cdK5O/naUO7ghRgY9Aa634SAiS/kOAAFjAB5IwelY4l8tFs2wseaqkdb4nnXymRnQgA4Ht715feeINQk1Sy8OLJ9rsr27jgRX5aPJ5x7YBrpfiVdXNrYu7W8iqR1xjAryzwTqkcvxW8LrJJuT7XuyfXacV81HnqVFE+nTVOlKTPuPSPJsLRpODDZQ85/2V4H5gV5v8OIpfFXjG/8UXgL2GnubawB/ifP7yT8TxXS+N9RbTfA9wFYiSWB7lyOqov3f/H9tTfDfT00r4f6VaqoVjCGf3Y8k17Noq0UfK2ahOp3N/VWQ2rA8cV5V40kjXPOVHavTNUYi369ua8t8VqsnmDzBn0PSufFSjY7MujK5xGn3MFl400i+CkqlymCeqEmvXPHepPHpUskUsaIF7fSvMPAmj/2p4ik1G5TfZ2ZAjH8LSdvypvxk16Wx0WeJSQVQ8/hXnUJOKfmevWipVIvsfL3xc1g6t4quH37gh2/lXq/gK3k0rwTpUA2gNF5p+rc14JcRz6lqxijV5J5pMKAMkkmvpOC2jttMtbTqYIVjYe4FfS4eHLTR8xUm6laUjStJCYl5DYGc+lNkuMKVIBPUmqNlciNApySeDUd4yBAck8njPSt4qwXG3epL5vuF5rIkvwOCW5NRamyJuySWPIrCea4kTGPfOe1NjNM3TrISXDc8DHOKz769ZjnYd1VWd96sWOT971xWPqdxPE4ddz8kGlcFqe33rHyC2CW9axpZA06ZBA9QK6mO0NzASh+UrytZE2nxwTNG4cnH5UwKcfyjGOScCrPkkrv59B6Zqa2sYImXdIxX7wPv6VcYAPtizhyAFIzkmnLYLGVHpMl47xQsGnxkZPH1rb0e1GhaZq9tBczI9vAJpZ0fCs390+h61v6To7abaiS4ZTM8gdwcBY41BJyT744rzYX13L8LPH+uTW7kX98sduVztjQEjdj0rxsXVlVlyJ6HtYLDqMfaM534garcSadbasJrpLfUYFdI5G5Rj94e496zvhn4ZuvEXijw7LaM32qfWIo0ZekUSgs5P4Covj7qTW+p6dolrM0kUFlFHtI+6do4Fel/s1xxae/iLWIQxfSNERWDDpcT5HHvhf1pYahyyUmVjsSpU5U+x7h4qnuPEFnqVvpcD3jXE6WqJGM/u4zjj26k16LpOh3C6TbW9zKsMqRgFFG7bx0zVvwVYQ6f4V0uKKGNJDbIzELgksMnJ+prXdtgLueB27V3Rwy5nJnydbHTcVTgctq3hu8uInSHVFjJ9Y8/wBa8n8Y+A/FshnNvf2ssI+62cMcdeK9g1C8muZTDaKCScZxyPesbxSIrC3hsDJvu5cM+Oqj/wCvWWJw1K12ehga9SM1Hqef6NZw+HvDMNgjbiilnY8F3P3jXgP7QGtma2ZVkILcNXtvxA1SOw06UcZA65r5H+J+sPqOoz/vD5aEjAPGa8qnHmqKK2PpJXjSlUfYy/hXcxw+P7GSVQ2/eiZ6AlTzXtN1dmHcNrHBOW9a+f8AwlqMOk+IrTULmFpY4XJK/UEZr3H+1BeWyyWwBgmUMhx2NfRR00PlKMr8zYkN8p3sX2k9OaBe5YBhkY5bdWRIohlaReVJxg9PyqJw5jPzN8p3cdKs2L+oMblw24BR2qK2gjyH4YJycnqKzbi+jjGN2Vbg+xrNnvp1tj5U3PPHqKBo35hDJJI2VOG+XHb2rntYjjj3eu7OCcU9tRSJE+X94wBwOtZerXHnRt5g35ORU3LjHU94sdZktSkbDd2P4VbbVYLyTzPKVcjBrh49YhUE+cr9/wA6gu73LbopAF9jVWMjvGuLVWAjdT71p+Dpba+8SQwBlZ1BY+hry37Y8iCQTHGfyrpvhjeG28c2Ek1ykiyho8ehI4rOvfldjSl/EVz3WXTY7q2dpIwyMPnB5z+FeRfFTw9qD6XdaXpt+bC1uCDJCqjy2wcgN6V7va/LbL5mMsB07CuG+INuDBMQpI29q+fs0rnvUal3y9D5K+It5qeveKhe6yyLckLGPLQKqhRgAYr2P9m95Zvhv4+uZWLym4sFc+ijf/jXlXxAydVkSSPbkcE9j2rt/wBj7xBat4w1vwVqFwIo/ElgY4WY8faEJKj8cmu7CTlOxyZmoRpNL7R956OyvpFiykEfZ4+fX5RVHXriR5EsLfl261zHwk8TJd6TD4dvn8nVtNZre4ib73ynhvp0rZ0++gWe51a6IWIyNGhPTI616cpJI+WjQftGybU9Q07wrpf2m7+eUj5EX78h9BXlus64l5HLrKysXmZvlb70eP4aTxn4nt9VnuZ4rlZ5IVJQEfKi+leTa14oli0+e5t13xjO9QcAsK8LGYu/uo+py7LnGPPL4jE+M3iR1sZVSQsZOOvSvGvBnhDXPiB4nj0LRIi8p+eaUr8kKd2Y133hjwxqnxP1yV5J2sNKhb9/cuOCf7qj1r3Hw54G0HwfpsttokMtq0uDPK0vzzbfXjijDyVNXa1O3Gr2iVOm9Op55qvwM8O+H9DMbxyXd15eZJ5GwSe+BXjl3rWoeHrqXS1AktYSQgPDKPTNfQviy/DW8ix3Mjtg/eOTXzb4ozJq1w0gOTnk08PiKjqNtmP1On7JpLY3dE1xdQhZo18zZ99WHNaMsztEAm8E84x2ry3T9Sm07VFuoWICkBh6ivRE1eNbNWjQtv5Degr3acro8FO8nEztQm23a4U7CcE+9CvGqfODntmi71C0lk3SffA+U+9Z9xqVtudS+d2MinI02I7qby52Z23Of1FN+1QuPk+73+tVdQuLWQBlk5+7iqX2hFX5SKi6NFy9z0C30HUreUr5ucnOMdq1bbw9csFbMuPUHpXfL4fbHDFvQ+1Pbw9Lt+R5APYmunQ57nAnw5OzDE8+Rg8Vd0nRLyz1i0vFZ8W86yHBznB6Zrv/AAn4Ra91y2tbqaVbdmLSlWwQgGcZ/Cteaz0abxJe+HtHjMmxBJG2c49yfpXNiKyh7vc68Lh3W95dD1eG9s5LPzXuI41dQ6kuOhHSuV8V6hp0lo4bUYUUA9Oc/lXnV/cJYWZRpvP8oldxYnHtWb4PuG1OS8NzllVtqIOh49q8SUNz2VQcdTz34pnT5NRzBdJKTnBANeV2d5daX4giv7Sd7a4tpVlhkQ4KupyDXqXjzQNUh112jsx5BIxwTjJrzHWbCW21KVZgV+cgHscV0YP3LpnFmtNyhFrofb/h/wAZaP4p8A2fxJWZNN8UWkapeW0fW+bptAHVj296x/EPxjGuwfYdAsJbqNXEkiRjakZI/iZsAHPYZr57+Et82pLZ+H3tb+Zri+QWTW7lEjm/vM3oBk9e1fQf7QOj6Lofwum0jS7Rob13UwtaqQ00pPJ+Xrk11VbtHJgYRU+Zq5xXw+1aLVLPUvCt5r1qdXvrnzrcQgnAHJjBIGas21rplv4la31C3EqM4Xy2PyjHByPrXzrfHXvB3i+H7ZHLY6rYSrIVPDIevI9wa9CuPH0Gsakt9I5ieTBYeh7/AK15WJwzhaaVz1MPjfazcG7NH0CzWulbGsY0jgC8LENoBpuo64stmVLAOK88tPGEM1htM4IMfJzXP3HjCNYJXeQEKSBz1FcvtHbTc6VSfMP8WeIY472RTJjIPevINcu2uLueQtk5OD7Vc8Wan9s1J5Fk+XHGKwLmYbGIPJFd2FoP4mYYmsoQcUzJdvmNasWoTxWyRo7FdvQnpWQxyxpNzdM17KvbQ+SjW5ZMvTXcjHLSEfQ1VkmZv4iaj+Y9hSfhRqKdaTHbz60eY3rTaXafrQkjPmkffK2LBgu1CMdlpyacNuNpx9K6Xyh27+1SrDnG2MA10HbcwbCziEvES8qRh+BkjGTjtzXLeA3s7DwVdIgig1O2up7eaVAS7rvOwjPOMYr0tYGI5jXg1m33hfS77Uft9wsyTNEYj5UhRCvqR61yV6Epu56OBxcKUbM8K8WLLFKFLZChvYMx6E1qfDLT2s7yOa5O2L75X+8T3r0W++Gnhu7cyXE9+z9yLg49B/KrFp4D0W2MbrLf70G0D7Qa444KondnovMaTW5z/jCOxS0lupYwMqTgjnpxXyV48k/05oySQHY47gE19rav4J0TU4vIvJNRZOhAuTz7Vhp8F/hyspkl0OSZ8/8ALWfdn9K3jhJ+05jnxWNp1KLpx6ny98FPGVh4O1W6vdQhuZ2kRRb+V0ifcMueP7ua+0przS/EHgSz1Rpft8N2yNG0eCxI6BeOCD1rM07wb4N0rCWnhmyQL3ZQf6Ve1VIW0h9O09jpq7GWNolyI8/xAetaVaUjjwUvY6SZ8PfGO6uLz4j65PdSSvL9rcEyff4OBn8K5KGeWPlScV9Naj8AdL1DUZb2+8RX9xLIfMlcwAbmPX+KnR/s/eEouZLzUJMc46Z/WrjSfLqcVZTdaU4nzvba3dRKE81wMYxTZNTkZCuWINfUVl8G/BdkBiyeX/ac9a1Y/AfhSIBE0iA4HdKh4WF72N1icQlZs+PLi6lkPCH8qgPnt/A5/A19pR+E/D8Z3JpNsoHT5BUr+HdI48qxgB74jFaxpW0OaftJu7Z8UxWd3Kf3dtM59kNXLbw/rVwR5Gl3Tn2jNfZJ0W0QEJbxJ6YQVC2nRrztUY7bRWns7GSodz5Vt/h/4qmjEh0uSJfVxirMXw48Qt96Ee4HNfTkljEw2lh+Jqu1gxPyldp7YqlTKVKKPnBfhzrm4bolX61oW3w6usBZeH/2RXvMunNgbiuKryae2M9D64quRI0SSPd3a3zw36UySSPaCpJxU/lpt+6KYEXa3yiggZv8xwVJJ9M9KsCNthycA/eHWqigZFOnkdNoViBQok819CZYyy/cGwdM00qyvuVVbd97PGKEdiOWPWopmLSEEnjpT3LSQ8rtU7lXn3ppUso4ApgUHdn0ptwxjh3IcHNNLUFroRXLKmVZc+9VCyMhU/J6cVHO78tuO4d6Yrszncc8VnLR2Ls9rkb5b92zEAZ5PQ1C25epDGpLhmMjKTxTTx0o5gbZFsypB4U9O9VZ1ZX+VmxVyX5TGF4qtO7bjzUuQJlKSN925ZGLdwaELBSG5J9DVjJYLnmm3SqioFGMnmkpahcqncx2lU4HrVeUM3VVNTyxRqSQuCTzzRFGmH+X0rRyC5SeGMjJjXNQsF6ZOB/CKvLGpm+7VZvluGUcDNUpAVZlj27skH0qEvxkkn2xVu6VcMccjFVx/rMe1DYH/9k="/>
          <p:cNvSpPr>
            <a:spLocks noChangeAspect="1" noChangeArrowheads="1"/>
          </p:cNvSpPr>
          <p:nvPr/>
        </p:nvSpPr>
        <p:spPr bwMode="auto">
          <a:xfrm>
            <a:off x="2836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z="2400">
              <a:latin typeface="Times New Roman" charset="0"/>
            </a:endParaRPr>
          </a:p>
        </p:txBody>
      </p:sp>
      <p:sp>
        <p:nvSpPr>
          <p:cNvPr id="21508" name="AutoShape 4" descr="data:image/jpg;base64,%20/9j/4AAQSkZJRgABAQEAYABgAAD/2wBDAAUDBAQEAwUEBAQFBQUGBwwIBwcHBw8LCwkMEQ8SEhEPERETFhwXExQaFRERGCEYGh0dHx8fExciJCIeJBweHx7/2wBDAQUFBQcGBw4ICA4eFBEUHh4eHh4eHh4eHh4eHh4eHh4eHh4eHh4eHh4eHh4eHh4eHh4eHh4eHh4eHh4eHh4eHh7/wAARCADLAK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K0+Xc5+bArWt5Q0gG9thGB9awY2ZJCzn5T2x0rS0+4DbSF24PBPeqWx6rNZmO1V9fvGoZLht21WbAOOKJZN5G0DI4ODSRKG+bGG9uRSiBFNKVJYOx5qjK2XLBiCeM1fkUSSfOSCOvGKiWMSMB5RC56mrQiopf7pJB/virVruJ5zjpg9/ep2gUMflOD2FRSJIv+r3enToKQ0rjZp90hj2Bto5asW7uW3mTbz0rqfDOgy6/4ks9Jj3p574kZOdigZJPpwD1r1qL4DeE0cNcalqNwgPzrkKGH1FMwqYiFPQ+X725bz3Ukev979KihkPMqqzN1yAa+yrT4c+C9JtTDY+GbQORy7p5jH3JOa5rxbpNlotg1yuhW32dDh2+yKAP06VvRoqfUyWLT6Hy/FI0hAVE55z3FaWnB2YgSEsvzAHpUPxNuItKu21fTLaJrBiPtMMbgFD3Kk9qTwlrWna9biaxmRivLoTh19sdT9aipSdOWrOqM01dmvHGd5ByCRyB0p8kShBtZt3ah5NhJXhsdDQG3KGbioAVIvkJOS2OfrSkMy7Q24EflilDSZO4+w+lLGwWNlK4Y8k+1J7DQyOPzDzkjofb3qWKMLAMsxGck0hlyu3yyhPTFSbgISc7uORUoZVt7C7vLvyLDfIXP3arX9hdafcNb3m6KXPBPf1P6fpWv4e1CSznvIwkimWDYZIkLNCSeGOOg7fjTPHVxLJeWrybfL+yqI2fPzjPJPfNWQ3dlORlkGzgN/FxV2xjRcAkkY4BqpdARoV4Az1XqRRbOysBztPQmpLNRlmkl27cA8ZXj86vxxsiBcge4qCyiJRT5h69DV9l8tRtwD3qUBRvtwIZf/11Npkc0igSR4XPc9KrTTKzHaCf6VpWb5j2kgqRyavYQk0aKdzAhjwR6Vf8OaFea9fR2WmxsZX5diMiJe7H+nrSaLo9/wCJNdh0rT5o0afktJ0RR1P1xX0J4N8Naf4X0sWViS7n5pZ2Hzyt6n/CpV7nPXrqmir4K8I6V4VsTHax+Zdt/r7phlnP9BWxq1/a6baG6vJtkQHbklvRR3PtVwDcccda8+tGi8T662tMxksbQvb6epOA+DhpgPXPA9qU3bQ86lB1pc0tjC8XeJvHN9N/xI57bQbFM8Onm3EnvnOF+mK8E+JHib4tadeR31r40vLpYWybaaGMxvjsRtr6g8QWMPkyMCNxHJx1/GvGPiRpSyW7OigFQS3vXBWnVh7yZ9Jg8NRqR5bHi1/8QtA8faVJ4e8YaLDoWs3A8u31Wycpb+Z2MsbZ4z3BGK8a1yx1vwr4luNNvPOs9RtXw4RsZ7hgR1UjBB7gitv4lWsdrrcmchHOTgYP1x7Umo6p/wAJJ4Ct/trtJqehMII5T957NuQGPfa27HsQO1ddCrKpHmkzgx1NUqvJE9b8E6x/b3hqzvZLlZJ1Ty7hsYO8f/WxW7JJHHEAMljXhnwj14ab4gWxuXxa3rBeTwr/AMLfj0r2y7doGO3AHTB/hrdMKcrxLlnumikZmA9ParAT5l5DPjr2IrN0uRWQgsM9zWpH9xd2Ny9MelDNEMl+UjyyNp9R0pkqBIm3ZIP61K6/KeRtPSmyyZiweGUcVPUaNn4XtqK63dLYXk8ErW/ztDaieRueMKQeB1+gNZHi/V5NW1cfbZBcT2qfZ2m+UbyDyQFAA+mK6D4UxW9zr1yZbVZiIARGYvM2/MATjIx9c1xniZ0g1+/VYzHBHO20BfuZPYVZnFe8ad1GshHDLt6ZHWktypkBOzjjG2rE7OxXoxHXIqCUlnOFAI79Km5oatvJmRVwAe4FWLuRmiyp46H2rFW4aM4MhJI5OK0LBxPghiVIxikkBWEEgk+UAg8YPetC2QpHu5Ug8gelTxwgMAU+UcZqdo1jBA4GOPencDS8IX50rxHZaijf6uZS2f7hPNfSeUbBXBU9Pp1H6V8uWxVyFYnOOBjrXu/w98Rwal4bD3EqJcWK7bgMeSoHD/iOPwpRZwY2jKaVjK/aF8Vt4T+FusT20mzU7uE2tmFPzeZJiMEe43Zpvhffp3huytreFCLW2RGaU7cHHPPua8d+OWqX/ij4k+DbEQStpraxFJJtGVVUOQG/n+Fdb8YPDEviaxt4X8R3Wk2cIz9njJSOc9t7LhvwzXHUqPnPTwuFUKaXc7Nr6S+hkXYGQL8rBtyk/WvKfGmqRza3Hpm7llJZO+R3q98DdN1PwJ4Y1CHVNRm1W1+0NLbOSSFBHT5smvBfFd1J4p+NUsSazcWdhM3lyvHkFFzkqcfdz61EpKb5WzvoRlTTajsYnx18J6lbyHV3jPkMcfezXlGkz/Z55Iy37qZGiceoPevbdc8Iat4W0XU5tV8RR6xp8qMBA7sxAP3WBJ4NeDy4ExAORk81rQsrxR52ZXlyzas2KjPHIGViGRuCOoI7/pX0B4K1tfEnhmK4JzcQr5Vwvfd6/jXz4+c59a7j4LaneWfiyOzgR5YLsGOZQOF9H/CulM8+lPlZ7NbQSq7KiEIBgGp5LoxAICTj9T6VbO+EhVzjsD1qCaEPt4AcdeK0R2lf7ZMzHqgz83tVhruSRSFXnjBPQ+1QNFunK4baOTjuaezL54jG3OBgE80hpmv4WsdQ1DUXs9L1C9tLuSPMZtg3zf7LFeQvvWb4l0i+0PVZNP1lRFeL8z4lEh56HIJ/Wug+H+pW+n6ndRzanqNgb2Nbcy2UQaQAsOCSCFHvxXM6+pj1u6gLzXCRzMqSTNlyB6t3pmcX7x0ot3kYcZ454pw03q8mST0HpW7HbFFJXI55Jp7QrgtnLVmaHNXGlHYNrncTjFaVha/Z1AK9K0PL2uoHzOOnpT5F2gZK85oAqswYHHAz82aQAFd6sSoB49qikB3kBQcnj2p277vzZx1A7CkrgSrjAUMVboT6VYWWYb1t5HhLKFfacb1HY+wqss8fJPJ7mh5g77d5DY7elENxNPc674ewRXcGqW1zh5I1S7iLdQUbnH4Gur8ZixTwfc6jdt5kkafKOgAxXnvhKdrXXrSZZmCOfJkX1RutdV8bo70/Dm8/ssEz7SABxmuPFq2xvhm/aRuzF8FSa1dfD6HWp7uDTormZ5NkkW8eR0XbyOT615D4N0GTT/jPbvqX2Uw3UrpdfMNkyP8A6s+xBFW/FXg/x41vayeN9SvE8O2mnItlDozYWNsfKJFOMn1PNePTT3eheMbb7HdXfkpJGxNySSTnNcvLotT26UZyjJpHo37WlrBpYW1tFKxNINqr0wOxr5lOWcnmvsP9rLSoH+H2l6jIQ11OqSMfYjrXzb8NfBc/irWpFl3R6dbkG5deoB7D3rqwuicTxc0i5OLjsci6/IvUcdP8/wCeK92+DHh1dH8OLqdxFtvL/lc9Vj7Y9M96ydM+D16niUfarqFtIifzVdSS8i5+VSPWvT5B5YSGJFQJhVGMbQO1dqR58KVncgnneMs7fMAxA7mmW0/nSBQjHaKspbbX3ZZsjoat2tpgnagxjJJ7VaOgoOgadOm4np2AqG7hY3KuOFxtI9a1GhVHBCYGOveqTh5JTvxgHApgjqvhA/2fxHeCGSQILYFtswjIO4dypyK5HXJf+J9qHl7WLXLNkHIHXvXS+B9Q0jSby6k1aznubWWERhIlUncGBzkkccVzOtiNruWWOELFJIWSPpge/vSIinzHpUar5fzcgjOM1Qu7qOAs2cgjgU55/Ki4XJPv09qzjb+e5dlI9AazNCaC481hJGDk9DUs86qMnsKj3LGAqIAFGAPU1HNmbCFtp6mk2ARyK6hm+X3p08u0bVKtx1qkR8xbcWOcCpBDIqFs7ielVABk1yiwHCg5PrSRO0gGG69BUN3AVIXdhDzn3qXQ45r67jtYI2eaQ7VAH3feqTSBJm7pzBdr5Ik4AJ7Hsa9J0rXbbWNPW2uo1E8WFkRuA2O9YFl4MNt5S3Vw0ly5AaNR+lczZnTh8atK0ODVI5ILcOZYIj0cLkhj6Y6Vy1nzaWN6cbXPU9djstSh3XbuEWIlEXhTnsQfSvmn4k3/AIdt9a23OnQvdpIBCy8BB2Y+/tX0n4n0e9+wP9gkSZNnCO2HX6e1fI3xLuI7OK81KP7PJMkxt7YSPlrmXcAwiXvtzyfpXBXp1W7RR6GGrU6cG5S+Ro/HLxuNf8PWtvNIiRRRrFCh+83oD6VrfDzw2ug+EoLWIxme5/fXMiMGV3PO3cODgcV5RF8NfHfiaaO5ubcR+YAR5pICj6V6JofgPxt8O9O/tCLVodRt9u6SxlUlWHfac/Ka6cNy0viepzYmdSq0oxtE7Ng0ahGwq7eR6e9VSkZVWYHPq3WqXh3xLp3iOzku7V/KeIlZrdh80R9MemaujaF3MDu6ketegpJq6OCzV0xoO1eSM9vpT7eQlPNVMDoRnrVacFpyxGQT09KkjZvKzuAXP5UJiG3EjGb3x0BpnlEtu/OnKvzGQnnP3vWhpQAx3imwIXZk+VemcgVl6pcFeSQcGrVzMxyxbk9qyJmd2LcH/ZNJFHoiTI20MhVnG7rxmpW8xogwYk/w57nvWVBMpbCHK8Ed61Ek3YXggdMdqzYrEMTbztZj8vJPpU6xb2XHfvnrTD5XG3hR1x3pTKq5cDBHvxSsFgMccWfl59DUbXCkhUUgqcHFOikWXMm4nA7etRYTz/lPA5PrWkAHujScbfkPY9K9F+Enh1bW0fWJl3TykiIkdEHT8/6VwVoGmljjB4kI4r3rRreOw062txgIiqMDsMVnUaG5OMbomsrMC9VpB87nr6EjAP4HFeLaf4N1O2+LWo3trBbW97bfKpkQ7riJv41bHLA9jXuMf71y3JUkr1xkdKg8RahdWmlrJbw21xevIlvaNOgIDn1PXA61nbS5jCvJT06nlmqeGPEB07UJfEWtXWm6U6n7XcPL84i/uRgHhj0z71xfgLwafGPiweMNV08WmhaUn2Tw3prDKpGBgykd2JwSe557V6F4f0vxB8Qrma+8Y3S/2daXLJBYQHakpU/xHqRXReI7qDQ1tJfLWCzikEeFXCxJ347Csp1pSd0dlONnrucJ8WJP+EV8NDUYY8s1witgc4LAVtfFGziXSiiqFBjGcD26VQ/aIjW48HQIrArJcxN7csCK6T4kxK+mhSONoyfwrkd2pNndTm7xufEi6k/hb4prJC/l2t1J5M46DDHG4/Q4P517TIfmAUgjFeFfHGLy/E5dV2rtOMeteseBNSGreDtLvmYlzEI5G9WA5r0cI70zgxS5azRtKwA3Njd9KVxtXghu+KFXIKjB460ybdsGTjjGR3reO5kNilWR9oYsSeeelMl2h3J+UA8UkUOz96oPqaaybkJbGDVsDOvJWaQ7WH+NVVVCwJH4irMybV5wWIOfaqofHzKrbAP1oQHWJbtbW37kbhwMmrti/loCc7jyw69aWUj7CgZuTyKrLMyMRjnAzWO4XLDyjzOAVx2NVp5lZH2Nx/Ec/wAqbPKW3Dqduc1Rkm3BVROe4ptBc07GcowXzAox6dauBvMVnTaSTj61gx3W0ALgnPUjp7Vr2UnmWu3I3MQFwO5q1ZMVruyOx+G+k/bdVimlHywAnHYmvQ/EurNp5toVbO+UKDjsa5/wDf6Ho9jFa3M7QXDn5pGHBPpVD4qaktnJb3QkDwrNGwKnjGa8uvXW520KLc+Vo9U0x45LRWVsnBzj1rI8XXMdvc2HRVtoprwjqDwVU/nUnhzfJaxNH8okwye+a5P4r3wVri1gJM906adbAdcDlz+daxqe5dHnRo2xVnsjovhoyx+DYZzjM8jyn1yTWd8RI4NT0C6jY5HllZF/x9K1tOtf7J8P21jIMFIh09a858dm9t45zY3DiOYfNCx+U1zVqjjGx3YSkp4iUjzq38WLqmjR+DtakMd1aTKlrNIflmjJ4Qt/eHrXuPxCZP7JwW+ZV5z7CvBvCmkWuqfELSYbqJUmW9jd4n6MAeor3Px7C81gSq7/AJTmuShOUqcmz08VTiqsIo+Ifjs+/W9wHy84PrzXafAZvM+Hi7m+7dSKM9s9K4749jZrSxFdpAPFdT8Dy6fDxcrwbp2H4V7GCf7s8vMLfWdOx6CzSbQq7TjjIqFyxOX6Clt23Rqfuinsu+MIx6tkV1w3OchjJIIb7p5HNRysyKR2PbHNSSSbJWXgDP5VQv5/lGxt49RVMDN1CYJL8z8Y5Gec5/wqkbhu7BVJOOe1E5aScAqC3fNU7vfGy/db29KEB213dvwCXwOgqhLqUsMquN+G4Nad1GfMDOoPHSsW42tKysO/AFSogagvoJI9q5Bzg+5pGYyYKMcr71QtokMoyxAHNPywk85AwUHp60SjZgWbuaSEB1wTxn+tbngeaXUddiiaPbFCC5I6cdK5O/naUO7ghRgY9Aa634SAiS/kOAAFjAB5IwelY4l8tFs2wseaqkdb4nnXymRnQgA4Ht715feeINQk1Sy8OLJ9rsr27jgRX5aPJ5x7YBrpfiVdXNrYu7W8iqR1xjAryzwTqkcvxW8LrJJuT7XuyfXacV81HnqVFE+nTVOlKTPuPSPJsLRpODDZQ85/2V4H5gV5v8OIpfFXjG/8UXgL2GnubawB/ifP7yT8TxXS+N9RbTfA9wFYiSWB7lyOqov3f/H9tTfDfT00r4f6VaqoVjCGf3Y8k17Noq0UfK2ahOp3N/VWQ2rA8cV5V40kjXPOVHavTNUYi369ua8t8VqsnmDzBn0PSufFSjY7MujK5xGn3MFl400i+CkqlymCeqEmvXPHepPHpUskUsaIF7fSvMPAmj/2p4ik1G5TfZ2ZAjH8LSdvypvxk16Wx0WeJSQVQ8/hXnUJOKfmevWipVIvsfL3xc1g6t4quH37gh2/lXq/gK3k0rwTpUA2gNF5p+rc14JcRz6lqxijV5J5pMKAMkkmvpOC2jttMtbTqYIVjYe4FfS4eHLTR8xUm6laUjStJCYl5DYGc+lNkuMKVIBPUmqNlciNApySeDUd4yBAck8njPSt4qwXG3epL5vuF5rIkvwOCW5NRamyJuySWPIrCea4kTGPfOe1NjNM3TrISXDc8DHOKz769ZjnYd1VWd96sWOT971xWPqdxPE4ddz8kGlcFqe33rHyC2CW9axpZA06ZBA9QK6mO0NzASh+UrytZE2nxwTNG4cnH5UwKcfyjGOScCrPkkrv59B6Zqa2sYImXdIxX7wPv6VcYAPtizhyAFIzkmnLYLGVHpMl47xQsGnxkZPH1rb0e1GhaZq9tBczI9vAJpZ0fCs390+h61v6To7abaiS4ZTM8gdwcBY41BJyT744rzYX13L8LPH+uTW7kX98sduVztjQEjdj0rxsXVlVlyJ6HtYLDqMfaM534garcSadbasJrpLfUYFdI5G5Rj94e496zvhn4ZuvEXijw7LaM32qfWIo0ZekUSgs5P4Covj7qTW+p6dolrM0kUFlFHtI+6do4Fel/s1xxae/iLWIQxfSNERWDDpcT5HHvhf1pYahyyUmVjsSpU5U+x7h4qnuPEFnqVvpcD3jXE6WqJGM/u4zjj26k16LpOh3C6TbW9zKsMqRgFFG7bx0zVvwVYQ6f4V0uKKGNJDbIzELgksMnJ+prXdtgLueB27V3Rwy5nJnydbHTcVTgctq3hu8uInSHVFjJ9Y8/wBa8n8Y+A/FshnNvf2ssI+62cMcdeK9g1C8muZTDaKCScZxyPesbxSIrC3hsDJvu5cM+Oqj/wCvWWJw1K12ehga9SM1Hqef6NZw+HvDMNgjbiilnY8F3P3jXgP7QGtma2ZVkILcNXtvxA1SOw06UcZA65r5H+J+sPqOoz/vD5aEjAPGa8qnHmqKK2PpJXjSlUfYy/hXcxw+P7GSVQ2/eiZ6AlTzXtN1dmHcNrHBOW9a+f8AwlqMOk+IrTULmFpY4XJK/UEZr3H+1BeWyyWwBgmUMhx2NfRR00PlKMr8zYkN8p3sX2k9OaBe5YBhkY5bdWRIohlaReVJxg9PyqJw5jPzN8p3cdKs2L+oMblw24BR2qK2gjyH4YJycnqKzbi+jjGN2Vbg+xrNnvp1tj5U3PPHqKBo35hDJJI2VOG+XHb2rntYjjj3eu7OCcU9tRSJE+X94wBwOtZerXHnRt5g35ORU3LjHU94sdZktSkbDd2P4VbbVYLyTzPKVcjBrh49YhUE+cr9/wA6gu73LbopAF9jVWMjvGuLVWAjdT71p+Dpba+8SQwBlZ1BY+hry37Y8iCQTHGfyrpvhjeG28c2Ek1ykiyho8ehI4rOvfldjSl/EVz3WXTY7q2dpIwyMPnB5z+FeRfFTw9qD6XdaXpt+bC1uCDJCqjy2wcgN6V7va/LbL5mMsB07CuG+INuDBMQpI29q+fs0rnvUal3y9D5K+It5qeveKhe6yyLckLGPLQKqhRgAYr2P9m95Zvhv4+uZWLym4sFc+ijf/jXlXxAydVkSSPbkcE9j2rt/wBj7xBat4w1vwVqFwIo/ElgY4WY8faEJKj8cmu7CTlOxyZmoRpNL7R956OyvpFiykEfZ4+fX5RVHXriR5EsLfl261zHwk8TJd6TD4dvn8nVtNZre4ib73ynhvp0rZ0++gWe51a6IWIyNGhPTI616cpJI+WjQftGybU9Q07wrpf2m7+eUj5EX78h9BXlus64l5HLrKysXmZvlb70eP4aTxn4nt9VnuZ4rlZ5IVJQEfKi+leTa14oli0+e5t13xjO9QcAsK8LGYu/uo+py7LnGPPL4jE+M3iR1sZVSQsZOOvSvGvBnhDXPiB4nj0LRIi8p+eaUr8kKd2Y133hjwxqnxP1yV5J2sNKhb9/cuOCf7qj1r3Hw54G0HwfpsttokMtq0uDPK0vzzbfXjijDyVNXa1O3Gr2iVOm9Op55qvwM8O+H9DMbxyXd15eZJ5GwSe+BXjl3rWoeHrqXS1AktYSQgPDKPTNfQviy/DW8ix3Mjtg/eOTXzb4ozJq1w0gOTnk08PiKjqNtmP1On7JpLY3dE1xdQhZo18zZ99WHNaMsztEAm8E84x2ry3T9Sm07VFuoWICkBh6ivRE1eNbNWjQtv5Degr3acro8FO8nEztQm23a4U7CcE+9CvGqfODntmi71C0lk3SffA+U+9Z9xqVtudS+d2MinI02I7qby52Z23Of1FN+1QuPk+73+tVdQuLWQBlk5+7iqX2hFX5SKi6NFy9z0C30HUreUr5ucnOMdq1bbw9csFbMuPUHpXfL4fbHDFvQ+1Pbw9Lt+R5APYmunQ57nAnw5OzDE8+Rg8Vd0nRLyz1i0vFZ8W86yHBznB6Zrv/AAn4Ra91y2tbqaVbdmLSlWwQgGcZ/Cteaz0abxJe+HtHjMmxBJG2c49yfpXNiKyh7vc68Lh3W95dD1eG9s5LPzXuI41dQ6kuOhHSuV8V6hp0lo4bUYUUA9Oc/lXnV/cJYWZRpvP8oldxYnHtWb4PuG1OS8NzllVtqIOh49q8SUNz2VQcdTz34pnT5NRzBdJKTnBANeV2d5daX4giv7Sd7a4tpVlhkQ4KupyDXqXjzQNUh112jsx5BIxwTjJrzHWbCW21KVZgV+cgHscV0YP3LpnFmtNyhFrofb/h/wAZaP4p8A2fxJWZNN8UWkapeW0fW+bptAHVj296x/EPxjGuwfYdAsJbqNXEkiRjakZI/iZsAHPYZr57+Et82pLZ+H3tb+Zri+QWTW7lEjm/vM3oBk9e1fQf7QOj6Lofwum0jS7Rob13UwtaqQ00pPJ+Xrk11VbtHJgYRU+Zq5xXw+1aLVLPUvCt5r1qdXvrnzrcQgnAHJjBIGas21rplv4la31C3EqM4Xy2PyjHByPrXzrfHXvB3i+H7ZHLY6rYSrIVPDIevI9wa9CuPH0Gsakt9I5ieTBYeh7/AK15WJwzhaaVz1MPjfazcG7NH0CzWulbGsY0jgC8LENoBpuo64stmVLAOK88tPGEM1htM4IMfJzXP3HjCNYJXeQEKSBz1FcvtHbTc6VSfMP8WeIY472RTJjIPevINcu2uLueQtk5OD7Vc8Wan9s1J5Fk+XHGKwLmYbGIPJFd2FoP4mYYmsoQcUzJdvmNasWoTxWyRo7FdvQnpWQxyxpNzdM17KvbQ+SjW5ZMvTXcjHLSEfQ1VkmZv4iaj+Y9hSfhRqKdaTHbz60eY3rTaXafrQkjPmkffK2LBgu1CMdlpyacNuNpx9K6Xyh27+1SrDnG2MA10HbcwbCziEvES8qRh+BkjGTjtzXLeA3s7DwVdIgig1O2up7eaVAS7rvOwjPOMYr0tYGI5jXg1m33hfS77Uft9wsyTNEYj5UhRCvqR61yV6Epu56OBxcKUbM8K8WLLFKFLZChvYMx6E1qfDLT2s7yOa5O2L75X+8T3r0W++Gnhu7cyXE9+z9yLg49B/KrFp4D0W2MbrLf70G0D7Qa444KondnovMaTW5z/jCOxS0lupYwMqTgjnpxXyV48k/05oySQHY47gE19rav4J0TU4vIvJNRZOhAuTz7Vhp8F/hyspkl0OSZ8/8ALWfdn9K3jhJ+05jnxWNp1KLpx6ny98FPGVh4O1W6vdQhuZ2kRRb+V0ifcMueP7ua+0przS/EHgSz1Rpft8N2yNG0eCxI6BeOCD1rM07wb4N0rCWnhmyQL3ZQf6Ve1VIW0h9O09jpq7GWNolyI8/xAetaVaUjjwUvY6SZ8PfGO6uLz4j65PdSSvL9rcEyff4OBn8K5KGeWPlScV9Naj8AdL1DUZb2+8RX9xLIfMlcwAbmPX+KnR/s/eEouZLzUJMc46Z/WrjSfLqcVZTdaU4nzvba3dRKE81wMYxTZNTkZCuWINfUVl8G/BdkBiyeX/ac9a1Y/AfhSIBE0iA4HdKh4WF72N1icQlZs+PLi6lkPCH8qgPnt/A5/A19pR+E/D8Z3JpNsoHT5BUr+HdI48qxgB74jFaxpW0OaftJu7Z8UxWd3Kf3dtM59kNXLbw/rVwR5Gl3Tn2jNfZJ0W0QEJbxJ6YQVC2nRrztUY7bRWns7GSodz5Vt/h/4qmjEh0uSJfVxirMXw48Qt96Ee4HNfTkljEw2lh+Jqu1gxPyldp7YqlTKVKKPnBfhzrm4bolX61oW3w6usBZeH/2RXvMunNgbiuKryae2M9D64quRI0SSPd3a3zw36UySSPaCpJxU/lpt+6KYEXa3yiggZv8xwVJJ9M9KsCNthycA/eHWqigZFOnkdNoViBQok819CZYyy/cGwdM00qyvuVVbd97PGKEdiOWPWopmLSEEnjpT3LSQ8rtU7lXn3ppUso4ApgUHdn0ptwxjh3IcHNNLUFroRXLKmVZc+9VCyMhU/J6cVHO78tuO4d6Yrszncc8VnLR2Ls9rkb5b92zEAZ5PQ1C25epDGpLhmMjKTxTTx0o5gbZFsypB4U9O9VZ1ZX+VmxVyX5TGF4qtO7bjzUuQJlKSN925ZGLdwaELBSG5J9DVjJYLnmm3SqioFGMnmkpahcqncx2lU4HrVeUM3VVNTyxRqSQuCTzzRFGmH+X0rRyC5SeGMjJjXNQsF6ZOB/CKvLGpm+7VZvluGUcDNUpAVZlj27skH0qEvxkkn2xVu6VcMccjFVx/rMe1DYH/9k="/>
          <p:cNvSpPr>
            <a:spLocks noChangeAspect="1" noChangeArrowheads="1"/>
          </p:cNvSpPr>
          <p:nvPr/>
        </p:nvSpPr>
        <p:spPr bwMode="auto">
          <a:xfrm>
            <a:off x="2836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z="2400">
              <a:latin typeface="Times New Roman" charset="0"/>
            </a:endParaRPr>
          </a:p>
        </p:txBody>
      </p:sp>
      <p:sp>
        <p:nvSpPr>
          <p:cNvPr id="21509" name="AutoShape 6" descr="data:image/jpg;base64,%20/9j/4AAQSkZJRgABAQEAYABgAAD/2wBDAAUDBAQEAwUEBAQFBQUGBwwIBwcHBw8LCwkMEQ8SEhEPERETFhwXExQaFRERGCEYGh0dHx8fExciJCIeJBweHx7/2wBDAQUFBQcGBw4ICA4eFBEUHh4eHh4eHh4eHh4eHh4eHh4eHh4eHh4eHh4eHh4eHh4eHh4eHh4eHh4eHh4eHh4eHh7/wAARCADLAK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K0+Xc5+bArWt5Q0gG9thGB9awY2ZJCzn5T2x0rS0+4DbSF24PBPeqWx6rNZmO1V9fvGoZLht21WbAOOKJZN5G0DI4ODSRKG+bGG9uRSiBFNKVJYOx5qjK2XLBiCeM1fkUSSfOSCOvGKiWMSMB5RC56mrQiopf7pJB/virVruJ5zjpg9/ep2gUMflOD2FRSJIv+r3enToKQ0rjZp90hj2Bto5asW7uW3mTbz0rqfDOgy6/4ks9Jj3p574kZOdigZJPpwD1r1qL4DeE0cNcalqNwgPzrkKGH1FMwqYiFPQ+X725bz3Ukev979KihkPMqqzN1yAa+yrT4c+C9JtTDY+GbQORy7p5jH3JOa5rxbpNlotg1yuhW32dDh2+yKAP06VvRoqfUyWLT6Hy/FI0hAVE55z3FaWnB2YgSEsvzAHpUPxNuItKu21fTLaJrBiPtMMbgFD3Kk9qTwlrWna9biaxmRivLoTh19sdT9aipSdOWrOqM01dmvHGd5ByCRyB0p8kShBtZt3ah5NhJXhsdDQG3KGbioAVIvkJOS2OfrSkMy7Q24EflilDSZO4+w+lLGwWNlK4Y8k+1J7DQyOPzDzkjofb3qWKMLAMsxGck0hlyu3yyhPTFSbgISc7uORUoZVt7C7vLvyLDfIXP3arX9hdafcNb3m6KXPBPf1P6fpWv4e1CSznvIwkimWDYZIkLNCSeGOOg7fjTPHVxLJeWrybfL+yqI2fPzjPJPfNWQ3dlORlkGzgN/FxV2xjRcAkkY4BqpdARoV4Az1XqRRbOysBztPQmpLNRlmkl27cA8ZXj86vxxsiBcge4qCyiJRT5h69DV9l8tRtwD3qUBRvtwIZf/11Npkc0igSR4XPc9KrTTKzHaCf6VpWb5j2kgqRyavYQk0aKdzAhjwR6Vf8OaFea9fR2WmxsZX5diMiJe7H+nrSaLo9/wCJNdh0rT5o0afktJ0RR1P1xX0J4N8Naf4X0sWViS7n5pZ2Hzyt6n/CpV7nPXrqmir4K8I6V4VsTHax+Zdt/r7phlnP9BWxq1/a6baG6vJtkQHbklvRR3PtVwDcccda8+tGi8T662tMxksbQvb6epOA+DhpgPXPA9qU3bQ86lB1pc0tjC8XeJvHN9N/xI57bQbFM8Onm3EnvnOF+mK8E+JHib4tadeR31r40vLpYWybaaGMxvjsRtr6g8QWMPkyMCNxHJx1/GvGPiRpSyW7OigFQS3vXBWnVh7yZ9Jg8NRqR5bHi1/8QtA8faVJ4e8YaLDoWs3A8u31Wycpb+Z2MsbZ4z3BGK8a1yx1vwr4luNNvPOs9RtXw4RsZ7hgR1UjBB7gitv4lWsdrrcmchHOTgYP1x7Umo6p/wAJJ4Ct/trtJqehMII5T957NuQGPfa27HsQO1ddCrKpHmkzgx1NUqvJE9b8E6x/b3hqzvZLlZJ1Ty7hsYO8f/WxW7JJHHEAMljXhnwj14ab4gWxuXxa3rBeTwr/AMLfj0r2y7doGO3AHTB/hrdMKcrxLlnumikZmA9ParAT5l5DPjr2IrN0uRWQgsM9zWpH9xd2Ny9MelDNEMl+UjyyNp9R0pkqBIm3ZIP61K6/KeRtPSmyyZiweGUcVPUaNn4XtqK63dLYXk8ErW/ztDaieRueMKQeB1+gNZHi/V5NW1cfbZBcT2qfZ2m+UbyDyQFAA+mK6D4UxW9zr1yZbVZiIARGYvM2/MATjIx9c1xniZ0g1+/VYzHBHO20BfuZPYVZnFe8ad1GshHDLt6ZHWktypkBOzjjG2rE7OxXoxHXIqCUlnOFAI79Km5oatvJmRVwAe4FWLuRmiyp46H2rFW4aM4MhJI5OK0LBxPghiVIxikkBWEEgk+UAg8YPetC2QpHu5Ug8gelTxwgMAU+UcZqdo1jBA4GOPencDS8IX50rxHZaijf6uZS2f7hPNfSeUbBXBU9Pp1H6V8uWxVyFYnOOBjrXu/w98Rwal4bD3EqJcWK7bgMeSoHD/iOPwpRZwY2jKaVjK/aF8Vt4T+FusT20mzU7uE2tmFPzeZJiMEe43Zpvhffp3huytreFCLW2RGaU7cHHPPua8d+OWqX/ij4k+DbEQStpraxFJJtGVVUOQG/n+Fdb8YPDEviaxt4X8R3Wk2cIz9njJSOc9t7LhvwzXHUqPnPTwuFUKaXc7Nr6S+hkXYGQL8rBtyk/WvKfGmqRza3Hpm7llJZO+R3q98DdN1PwJ4Y1CHVNRm1W1+0NLbOSSFBHT5smvBfFd1J4p+NUsSazcWdhM3lyvHkFFzkqcfdz61EpKb5WzvoRlTTajsYnx18J6lbyHV3jPkMcfezXlGkz/Z55Iy37qZGiceoPevbdc8Iat4W0XU5tV8RR6xp8qMBA7sxAP3WBJ4NeDy4ExAORk81rQsrxR52ZXlyzas2KjPHIGViGRuCOoI7/pX0B4K1tfEnhmK4JzcQr5Vwvfd6/jXz4+c59a7j4LaneWfiyOzgR5YLsGOZQOF9H/CulM8+lPlZ7NbQSq7KiEIBgGp5LoxAICTj9T6VbO+EhVzjsD1qCaEPt4AcdeK0R2lf7ZMzHqgz83tVhruSRSFXnjBPQ+1QNFunK4baOTjuaezL54jG3OBgE80hpmv4WsdQ1DUXs9L1C9tLuSPMZtg3zf7LFeQvvWb4l0i+0PVZNP1lRFeL8z4lEh56HIJ/Wug+H+pW+n6ndRzanqNgb2Nbcy2UQaQAsOCSCFHvxXM6+pj1u6gLzXCRzMqSTNlyB6t3pmcX7x0ot3kYcZ454pw03q8mST0HpW7HbFFJXI55Jp7QrgtnLVmaHNXGlHYNrncTjFaVha/Z1AK9K0PL2uoHzOOnpT5F2gZK85oAqswYHHAz82aQAFd6sSoB49qikB3kBQcnj2p277vzZx1A7CkrgSrjAUMVboT6VYWWYb1t5HhLKFfacb1HY+wqss8fJPJ7mh5g77d5DY7elENxNPc674ewRXcGqW1zh5I1S7iLdQUbnH4Gur8ZixTwfc6jdt5kkafKOgAxXnvhKdrXXrSZZmCOfJkX1RutdV8bo70/Dm8/ssEz7SABxmuPFq2xvhm/aRuzF8FSa1dfD6HWp7uDTormZ5NkkW8eR0XbyOT615D4N0GTT/jPbvqX2Uw3UrpdfMNkyP8A6s+xBFW/FXg/x41vayeN9SvE8O2mnItlDozYWNsfKJFOMn1PNePTT3eheMbb7HdXfkpJGxNySSTnNcvLotT26UZyjJpHo37WlrBpYW1tFKxNINqr0wOxr5lOWcnmvsP9rLSoH+H2l6jIQ11OqSMfYjrXzb8NfBc/irWpFl3R6dbkG5deoB7D3rqwuicTxc0i5OLjsci6/IvUcdP8/wCeK92+DHh1dH8OLqdxFtvL/lc9Vj7Y9M96ydM+D16niUfarqFtIifzVdSS8i5+VSPWvT5B5YSGJFQJhVGMbQO1dqR58KVncgnneMs7fMAxA7mmW0/nSBQjHaKspbbX3ZZsjoat2tpgnagxjJJ7VaOgoOgadOm4np2AqG7hY3KuOFxtI9a1GhVHBCYGOveqTh5JTvxgHApgjqvhA/2fxHeCGSQILYFtswjIO4dypyK5HXJf+J9qHl7WLXLNkHIHXvXS+B9Q0jSby6k1aznubWWERhIlUncGBzkkccVzOtiNruWWOELFJIWSPpge/vSIinzHpUar5fzcgjOM1Qu7qOAs2cgjgU55/Ki4XJPv09qzjb+e5dlI9AazNCaC481hJGDk9DUs86qMnsKj3LGAqIAFGAPU1HNmbCFtp6mk2ARyK6hm+X3p08u0bVKtx1qkR8xbcWOcCpBDIqFs7ielVABk1yiwHCg5PrSRO0gGG69BUN3AVIXdhDzn3qXQ45r67jtYI2eaQ7VAH3feqTSBJm7pzBdr5Ik4AJ7Hsa9J0rXbbWNPW2uo1E8WFkRuA2O9YFl4MNt5S3Vw0ly5AaNR+lczZnTh8atK0ODVI5ILcOZYIj0cLkhj6Y6Vy1nzaWN6cbXPU9djstSh3XbuEWIlEXhTnsQfSvmn4k3/AIdt9a23OnQvdpIBCy8BB2Y+/tX0n4n0e9+wP9gkSZNnCO2HX6e1fI3xLuI7OK81KP7PJMkxt7YSPlrmXcAwiXvtzyfpXBXp1W7RR6GGrU6cG5S+Ro/HLxuNf8PWtvNIiRRRrFCh+83oD6VrfDzw2ug+EoLWIxme5/fXMiMGV3PO3cODgcV5RF8NfHfiaaO5ubcR+YAR5pICj6V6JofgPxt8O9O/tCLVodRt9u6SxlUlWHfac/Ka6cNy0viepzYmdSq0oxtE7Ng0ahGwq7eR6e9VSkZVWYHPq3WqXh3xLp3iOzku7V/KeIlZrdh80R9MemaujaF3MDu6ketegpJq6OCzV0xoO1eSM9vpT7eQlPNVMDoRnrVacFpyxGQT09KkjZvKzuAXP5UJiG3EjGb3x0BpnlEtu/OnKvzGQnnP3vWhpQAx3imwIXZk+VemcgVl6pcFeSQcGrVzMxyxbk9qyJmd2LcH/ZNJFHoiTI20MhVnG7rxmpW8xogwYk/w57nvWVBMpbCHK8Ed61Ek3YXggdMdqzYrEMTbztZj8vJPpU6xb2XHfvnrTD5XG3hR1x3pTKq5cDBHvxSsFgMccWfl59DUbXCkhUUgqcHFOikWXMm4nA7etRYTz/lPA5PrWkAHujScbfkPY9K9F+Enh1bW0fWJl3TykiIkdEHT8/6VwVoGmljjB4kI4r3rRreOw062txgIiqMDsMVnUaG5OMbomsrMC9VpB87nr6EjAP4HFeLaf4N1O2+LWo3trBbW97bfKpkQ7riJv41bHLA9jXuMf71y3JUkr1xkdKg8RahdWmlrJbw21xevIlvaNOgIDn1PXA61nbS5jCvJT06nlmqeGPEB07UJfEWtXWm6U6n7XcPL84i/uRgHhj0z71xfgLwafGPiweMNV08WmhaUn2Tw3prDKpGBgykd2JwSe557V6F4f0vxB8Qrma+8Y3S/2daXLJBYQHakpU/xHqRXReI7qDQ1tJfLWCzikEeFXCxJ347Csp1pSd0dlONnrucJ8WJP+EV8NDUYY8s1witgc4LAVtfFGziXSiiqFBjGcD26VQ/aIjW48HQIrArJcxN7csCK6T4kxK+mhSONoyfwrkd2pNndTm7xufEi6k/hb4prJC/l2t1J5M46DDHG4/Q4P517TIfmAUgjFeFfHGLy/E5dV2rtOMeteseBNSGreDtLvmYlzEI5G9WA5r0cI70zgxS5azRtKwA3Njd9KVxtXghu+KFXIKjB460ybdsGTjjGR3reO5kNilWR9oYsSeeelMl2h3J+UA8UkUOz96oPqaaybkJbGDVsDOvJWaQ7WH+NVVVCwJH4irMybV5wWIOfaqofHzKrbAP1oQHWJbtbW37kbhwMmrti/loCc7jyw69aWUj7CgZuTyKrLMyMRjnAzWO4XLDyjzOAVx2NVp5lZH2Nx/Ec/wAqbPKW3Dqduc1Rkm3BVROe4ptBc07GcowXzAox6dauBvMVnTaSTj61gx3W0ALgnPUjp7Vr2UnmWu3I3MQFwO5q1ZMVruyOx+G+k/bdVimlHywAnHYmvQ/EurNp5toVbO+UKDjsa5/wDf6Ho9jFa3M7QXDn5pGHBPpVD4qaktnJb3QkDwrNGwKnjGa8uvXW520KLc+Vo9U0x45LRWVsnBzj1rI8XXMdvc2HRVtoprwjqDwVU/nUnhzfJaxNH8okwye+a5P4r3wVri1gJM906adbAdcDlz+daxqe5dHnRo2xVnsjovhoyx+DYZzjM8jyn1yTWd8RI4NT0C6jY5HllZF/x9K1tOtf7J8P21jIMFIh09a858dm9t45zY3DiOYfNCx+U1zVqjjGx3YSkp4iUjzq38WLqmjR+DtakMd1aTKlrNIflmjJ4Qt/eHrXuPxCZP7JwW+ZV5z7CvBvCmkWuqfELSYbqJUmW9jd4n6MAeor3Px7C81gSq7/AJTmuShOUqcmz08VTiqsIo+Ifjs+/W9wHy84PrzXafAZvM+Hi7m+7dSKM9s9K4749jZrSxFdpAPFdT8Dy6fDxcrwbp2H4V7GCf7s8vMLfWdOx6CzSbQq7TjjIqFyxOX6Clt23Rqfuinsu+MIx6tkV1w3OchjJIIb7p5HNRysyKR2PbHNSSSbJWXgDP5VQv5/lGxt49RVMDN1CYJL8z8Y5Gec5/wqkbhu7BVJOOe1E5aScAqC3fNU7vfGy/db29KEB213dvwCXwOgqhLqUsMquN+G4Nad1GfMDOoPHSsW42tKysO/AFSogagvoJI9q5Bzg+5pGYyYKMcr71QtokMoyxAHNPywk85AwUHp60SjZgWbuaSEB1wTxn+tbngeaXUddiiaPbFCC5I6cdK5O/naUO7ghRgY9Aa634SAiS/kOAAFjAB5IwelY4l8tFs2wseaqkdb4nnXymRnQgA4Ht715feeINQk1Sy8OLJ9rsr27jgRX5aPJ5x7YBrpfiVdXNrYu7W8iqR1xjAryzwTqkcvxW8LrJJuT7XuyfXacV81HnqVFE+nTVOlKTPuPSPJsLRpODDZQ85/2V4H5gV5v8OIpfFXjG/8UXgL2GnubawB/ifP7yT8TxXS+N9RbTfA9wFYiSWB7lyOqov3f/H9tTfDfT00r4f6VaqoVjCGf3Y8k17Noq0UfK2ahOp3N/VWQ2rA8cV5V40kjXPOVHavTNUYi369ua8t8VqsnmDzBn0PSufFSjY7MujK5xGn3MFl400i+CkqlymCeqEmvXPHepPHpUskUsaIF7fSvMPAmj/2p4ik1G5TfZ2ZAjH8LSdvypvxk16Wx0WeJSQVQ8/hXnUJOKfmevWipVIvsfL3xc1g6t4quH37gh2/lXq/gK3k0rwTpUA2gNF5p+rc14JcRz6lqxijV5J5pMKAMkkmvpOC2jttMtbTqYIVjYe4FfS4eHLTR8xUm6laUjStJCYl5DYGc+lNkuMKVIBPUmqNlciNApySeDUd4yBAck8njPSt4qwXG3epL5vuF5rIkvwOCW5NRamyJuySWPIrCea4kTGPfOe1NjNM3TrISXDc8DHOKz769ZjnYd1VWd96sWOT971xWPqdxPE4ddz8kGlcFqe33rHyC2CW9axpZA06ZBA9QK6mO0NzASh+UrytZE2nxwTNG4cnH5UwKcfyjGOScCrPkkrv59B6Zqa2sYImXdIxX7wPv6VcYAPtizhyAFIzkmnLYLGVHpMl47xQsGnxkZPH1rb0e1GhaZq9tBczI9vAJpZ0fCs390+h61v6To7abaiS4ZTM8gdwcBY41BJyT744rzYX13L8LPH+uTW7kX98sduVztjQEjdj0rxsXVlVlyJ6HtYLDqMfaM534garcSadbasJrpLfUYFdI5G5Rj94e496zvhn4ZuvEXijw7LaM32qfWIo0ZekUSgs5P4Covj7qTW+p6dolrM0kUFlFHtI+6do4Fel/s1xxae/iLWIQxfSNERWDDpcT5HHvhf1pYahyyUmVjsSpU5U+x7h4qnuPEFnqVvpcD3jXE6WqJGM/u4zjj26k16LpOh3C6TbW9zKsMqRgFFG7bx0zVvwVYQ6f4V0uKKGNJDbIzELgksMnJ+prXdtgLueB27V3Rwy5nJnydbHTcVTgctq3hu8uInSHVFjJ9Y8/wBa8n8Y+A/FshnNvf2ssI+62cMcdeK9g1C8muZTDaKCScZxyPesbxSIrC3hsDJvu5cM+Oqj/wCvWWJw1K12ehga9SM1Hqef6NZw+HvDMNgjbiilnY8F3P3jXgP7QGtma2ZVkILcNXtvxA1SOw06UcZA65r5H+J+sPqOoz/vD5aEjAPGa8qnHmqKK2PpJXjSlUfYy/hXcxw+P7GSVQ2/eiZ6AlTzXtN1dmHcNrHBOW9a+f8AwlqMOk+IrTULmFpY4XJK/UEZr3H+1BeWyyWwBgmUMhx2NfRR00PlKMr8zYkN8p3sX2k9OaBe5YBhkY5bdWRIohlaReVJxg9PyqJw5jPzN8p3cdKs2L+oMblw24BR2qK2gjyH4YJycnqKzbi+jjGN2Vbg+xrNnvp1tj5U3PPHqKBo35hDJJI2VOG+XHb2rntYjjj3eu7OCcU9tRSJE+X94wBwOtZerXHnRt5g35ORU3LjHU94sdZktSkbDd2P4VbbVYLyTzPKVcjBrh49YhUE+cr9/wA6gu73LbopAF9jVWMjvGuLVWAjdT71p+Dpba+8SQwBlZ1BY+hry37Y8iCQTHGfyrpvhjeG28c2Ek1ykiyho8ehI4rOvfldjSl/EVz3WXTY7q2dpIwyMPnB5z+FeRfFTw9qD6XdaXpt+bC1uCDJCqjy2wcgN6V7va/LbL5mMsB07CuG+INuDBMQpI29q+fs0rnvUal3y9D5K+It5qeveKhe6yyLckLGPLQKqhRgAYr2P9m95Zvhv4+uZWLym4sFc+ijf/jXlXxAydVkSSPbkcE9j2rt/wBj7xBat4w1vwVqFwIo/ElgY4WY8faEJKj8cmu7CTlOxyZmoRpNL7R956OyvpFiykEfZ4+fX5RVHXriR5EsLfl261zHwk8TJd6TD4dvn8nVtNZre4ib73ynhvp0rZ0++gWe51a6IWIyNGhPTI616cpJI+WjQftGybU9Q07wrpf2m7+eUj5EX78h9BXlus64l5HLrKysXmZvlb70eP4aTxn4nt9VnuZ4rlZ5IVJQEfKi+leTa14oli0+e5t13xjO9QcAsK8LGYu/uo+py7LnGPPL4jE+M3iR1sZVSQsZOOvSvGvBnhDXPiB4nj0LRIi8p+eaUr8kKd2Y133hjwxqnxP1yV5J2sNKhb9/cuOCf7qj1r3Hw54G0HwfpsttokMtq0uDPK0vzzbfXjijDyVNXa1O3Gr2iVOm9Op55qvwM8O+H9DMbxyXd15eZJ5GwSe+BXjl3rWoeHrqXS1AktYSQgPDKPTNfQviy/DW8ix3Mjtg/eOTXzb4ozJq1w0gOTnk08PiKjqNtmP1On7JpLY3dE1xdQhZo18zZ99WHNaMsztEAm8E84x2ry3T9Sm07VFuoWICkBh6ivRE1eNbNWjQtv5Degr3acro8FO8nEztQm23a4U7CcE+9CvGqfODntmi71C0lk3SffA+U+9Z9xqVtudS+d2MinI02I7qby52Z23Of1FN+1QuPk+73+tVdQuLWQBlk5+7iqX2hFX5SKi6NFy9z0C30HUreUr5ucnOMdq1bbw9csFbMuPUHpXfL4fbHDFvQ+1Pbw9Lt+R5APYmunQ57nAnw5OzDE8+Rg8Vd0nRLyz1i0vFZ8W86yHBznB6Zrv/AAn4Ra91y2tbqaVbdmLSlWwQgGcZ/Cteaz0abxJe+HtHjMmxBJG2c49yfpXNiKyh7vc68Lh3W95dD1eG9s5LPzXuI41dQ6kuOhHSuV8V6hp0lo4bUYUUA9Oc/lXnV/cJYWZRpvP8oldxYnHtWb4PuG1OS8NzllVtqIOh49q8SUNz2VQcdTz34pnT5NRzBdJKTnBANeV2d5daX4giv7Sd7a4tpVlhkQ4KupyDXqXjzQNUh112jsx5BIxwTjJrzHWbCW21KVZgV+cgHscV0YP3LpnFmtNyhFrofb/h/wAZaP4p8A2fxJWZNN8UWkapeW0fW+bptAHVj296x/EPxjGuwfYdAsJbqNXEkiRjakZI/iZsAHPYZr57+Et82pLZ+H3tb+Zri+QWTW7lEjm/vM3oBk9e1fQf7QOj6Lofwum0jS7Rob13UwtaqQ00pPJ+Xrk11VbtHJgYRU+Zq5xXw+1aLVLPUvCt5r1qdXvrnzrcQgnAHJjBIGas21rplv4la31C3EqM4Xy2PyjHByPrXzrfHXvB3i+H7ZHLY6rYSrIVPDIevI9wa9CuPH0Gsakt9I5ieTBYeh7/AK15WJwzhaaVz1MPjfazcG7NH0CzWulbGsY0jgC8LENoBpuo64stmVLAOK88tPGEM1htM4IMfJzXP3HjCNYJXeQEKSBz1FcvtHbTc6VSfMP8WeIY472RTJjIPevINcu2uLueQtk5OD7Vc8Wan9s1J5Fk+XHGKwLmYbGIPJFd2FoP4mYYmsoQcUzJdvmNasWoTxWyRo7FdvQnpWQxyxpNzdM17KvbQ+SjW5ZMvTXcjHLSEfQ1VkmZv4iaj+Y9hSfhRqKdaTHbz60eY3rTaXafrQkjPmkffK2LBgu1CMdlpyacNuNpx9K6Xyh27+1SrDnG2MA10HbcwbCziEvES8qRh+BkjGTjtzXLeA3s7DwVdIgig1O2up7eaVAS7rvOwjPOMYr0tYGI5jXg1m33hfS77Uft9wsyTNEYj5UhRCvqR61yV6Epu56OBxcKUbM8K8WLLFKFLZChvYMx6E1qfDLT2s7yOa5O2L75X+8T3r0W++Gnhu7cyXE9+z9yLg49B/KrFp4D0W2MbrLf70G0D7Qa444KondnovMaTW5z/jCOxS0lupYwMqTgjnpxXyV48k/05oySQHY47gE19rav4J0TU4vIvJNRZOhAuTz7Vhp8F/hyspkl0OSZ8/8ALWfdn9K3jhJ+05jnxWNp1KLpx6ny98FPGVh4O1W6vdQhuZ2kRRb+V0ifcMueP7ua+0przS/EHgSz1Rpft8N2yNG0eCxI6BeOCD1rM07wb4N0rCWnhmyQL3ZQf6Ve1VIW0h9O09jpq7GWNolyI8/xAetaVaUjjwUvY6SZ8PfGO6uLz4j65PdSSvL9rcEyff4OBn8K5KGeWPlScV9Naj8AdL1DUZb2+8RX9xLIfMlcwAbmPX+KnR/s/eEouZLzUJMc46Z/WrjSfLqcVZTdaU4nzvba3dRKE81wMYxTZNTkZCuWINfUVl8G/BdkBiyeX/ac9a1Y/AfhSIBE0iA4HdKh4WF72N1icQlZs+PLi6lkPCH8qgPnt/A5/A19pR+E/D8Z3JpNsoHT5BUr+HdI48qxgB74jFaxpW0OaftJu7Z8UxWd3Kf3dtM59kNXLbw/rVwR5Gl3Tn2jNfZJ0W0QEJbxJ6YQVC2nRrztUY7bRWns7GSodz5Vt/h/4qmjEh0uSJfVxirMXw48Qt96Ee4HNfTkljEw2lh+Jqu1gxPyldp7YqlTKVKKPnBfhzrm4bolX61oW3w6usBZeH/2RXvMunNgbiuKryae2M9D64quRI0SSPd3a3zw36UySSPaCpJxU/lpt+6KYEXa3yiggZv8xwVJJ9M9KsCNthycA/eHWqigZFOnkdNoViBQok819CZYyy/cGwdM00qyvuVVbd97PGKEdiOWPWopmLSEEnjpT3LSQ8rtU7lXn3ppUso4ApgUHdn0ptwxjh3IcHNNLUFroRXLKmVZc+9VCyMhU/J6cVHO78tuO4d6Yrszncc8VnLR2Ls9rkb5b92zEAZ5PQ1C25epDGpLhmMjKTxTTx0o5gbZFsypB4U9O9VZ1ZX+VmxVyX5TGF4qtO7bjzUuQJlKSN925ZGLdwaELBSG5J9DVjJYLnmm3SqioFGMnmkpahcqncx2lU4HrVeUM3VVNTyxRqSQuCTzzRFGmH+X0rRyC5SeGMjJjXNQsF6ZOB/CKvLGpm+7VZvluGUcDNUpAVZlj27skH0qEvxkkn2xVu6VcMccjFVx/rMe1DYH/9k="/>
          <p:cNvSpPr>
            <a:spLocks noChangeAspect="1" noChangeArrowheads="1"/>
          </p:cNvSpPr>
          <p:nvPr/>
        </p:nvSpPr>
        <p:spPr bwMode="auto">
          <a:xfrm>
            <a:off x="2836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z="2400">
              <a:latin typeface="Times New Roman" charset="0"/>
            </a:endParaRPr>
          </a:p>
        </p:txBody>
      </p:sp>
      <p:sp>
        <p:nvSpPr>
          <p:cNvPr id="21510" name="AutoShape 8" descr="data:image/jpg;base64,%20/9j/4AAQSkZJRgABAQEAYABgAAD/2wBDAAUDBAQEAwUEBAQFBQUGBwwIBwcHBw8LCwkMEQ8SEhEPERETFhwXExQaFRERGCEYGh0dHx8fExciJCIeJBweHx7/2wBDAQUFBQcGBw4ICA4eFBEUHh4eHh4eHh4eHh4eHh4eHh4eHh4eHh4eHh4eHh4eHh4eHh4eHh4eHh4eHh4eHh4eHh7/wAARCADLAK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K0+Xc5+bArWt5Q0gG9thGB9awY2ZJCzn5T2x0rS0+4DbSF24PBPeqWx6rNZmO1V9fvGoZLht21WbAOOKJZN5G0DI4ODSRKG+bGG9uRSiBFNKVJYOx5qjK2XLBiCeM1fkUSSfOSCOvGKiWMSMB5RC56mrQiopf7pJB/virVruJ5zjpg9/ep2gUMflOD2FRSJIv+r3enToKQ0rjZp90hj2Bto5asW7uW3mTbz0rqfDOgy6/4ks9Jj3p574kZOdigZJPpwD1r1qL4DeE0cNcalqNwgPzrkKGH1FMwqYiFPQ+X725bz3Ukev979KihkPMqqzN1yAa+yrT4c+C9JtTDY+GbQORy7p5jH3JOa5rxbpNlotg1yuhW32dDh2+yKAP06VvRoqfUyWLT6Hy/FI0hAVE55z3FaWnB2YgSEsvzAHpUPxNuItKu21fTLaJrBiPtMMbgFD3Kk9qTwlrWna9biaxmRivLoTh19sdT9aipSdOWrOqM01dmvHGd5ByCRyB0p8kShBtZt3ah5NhJXhsdDQG3KGbioAVIvkJOS2OfrSkMy7Q24EflilDSZO4+w+lLGwWNlK4Y8k+1J7DQyOPzDzkjofb3qWKMLAMsxGck0hlyu3yyhPTFSbgISc7uORUoZVt7C7vLvyLDfIXP3arX9hdafcNb3m6KXPBPf1P6fpWv4e1CSznvIwkimWDYZIkLNCSeGOOg7fjTPHVxLJeWrybfL+yqI2fPzjPJPfNWQ3dlORlkGzgN/FxV2xjRcAkkY4BqpdARoV4Az1XqRRbOysBztPQmpLNRlmkl27cA8ZXj86vxxsiBcge4qCyiJRT5h69DV9l8tRtwD3qUBRvtwIZf/11Npkc0igSR4XPc9KrTTKzHaCf6VpWb5j2kgqRyavYQk0aKdzAhjwR6Vf8OaFea9fR2WmxsZX5diMiJe7H+nrSaLo9/wCJNdh0rT5o0afktJ0RR1P1xX0J4N8Naf4X0sWViS7n5pZ2Hzyt6n/CpV7nPXrqmir4K8I6V4VsTHax+Zdt/r7phlnP9BWxq1/a6baG6vJtkQHbklvRR3PtVwDcccda8+tGi8T662tMxksbQvb6epOA+DhpgPXPA9qU3bQ86lB1pc0tjC8XeJvHN9N/xI57bQbFM8Onm3EnvnOF+mK8E+JHib4tadeR31r40vLpYWybaaGMxvjsRtr6g8QWMPkyMCNxHJx1/GvGPiRpSyW7OigFQS3vXBWnVh7yZ9Jg8NRqR5bHi1/8QtA8faVJ4e8YaLDoWs3A8u31Wycpb+Z2MsbZ4z3BGK8a1yx1vwr4luNNvPOs9RtXw4RsZ7hgR1UjBB7gitv4lWsdrrcmchHOTgYP1x7Umo6p/wAJJ4Ct/trtJqehMII5T957NuQGPfa27HsQO1ddCrKpHmkzgx1NUqvJE9b8E6x/b3hqzvZLlZJ1Ty7hsYO8f/WxW7JJHHEAMljXhnwj14ab4gWxuXxa3rBeTwr/AMLfj0r2y7doGO3AHTB/hrdMKcrxLlnumikZmA9ParAT5l5DPjr2IrN0uRWQgsM9zWpH9xd2Ny9MelDNEMl+UjyyNp9R0pkqBIm3ZIP61K6/KeRtPSmyyZiweGUcVPUaNn4XtqK63dLYXk8ErW/ztDaieRueMKQeB1+gNZHi/V5NW1cfbZBcT2qfZ2m+UbyDyQFAA+mK6D4UxW9zr1yZbVZiIARGYvM2/MATjIx9c1xniZ0g1+/VYzHBHO20BfuZPYVZnFe8ad1GshHDLt6ZHWktypkBOzjjG2rE7OxXoxHXIqCUlnOFAI79Km5oatvJmRVwAe4FWLuRmiyp46H2rFW4aM4MhJI5OK0LBxPghiVIxikkBWEEgk+UAg8YPetC2QpHu5Ug8gelTxwgMAU+UcZqdo1jBA4GOPencDS8IX50rxHZaijf6uZS2f7hPNfSeUbBXBU9Pp1H6V8uWxVyFYnOOBjrXu/w98Rwal4bD3EqJcWK7bgMeSoHD/iOPwpRZwY2jKaVjK/aF8Vt4T+FusT20mzU7uE2tmFPzeZJiMEe43Zpvhffp3huytreFCLW2RGaU7cHHPPua8d+OWqX/ij4k+DbEQStpraxFJJtGVVUOQG/n+Fdb8YPDEviaxt4X8R3Wk2cIz9njJSOc9t7LhvwzXHUqPnPTwuFUKaXc7Nr6S+hkXYGQL8rBtyk/WvKfGmqRza3Hpm7llJZO+R3q98DdN1PwJ4Y1CHVNRm1W1+0NLbOSSFBHT5smvBfFd1J4p+NUsSazcWdhM3lyvHkFFzkqcfdz61EpKb5WzvoRlTTajsYnx18J6lbyHV3jPkMcfezXlGkz/Z55Iy37qZGiceoPevbdc8Iat4W0XU5tV8RR6xp8qMBA7sxAP3WBJ4NeDy4ExAORk81rQsrxR52ZXlyzas2KjPHIGViGRuCOoI7/pX0B4K1tfEnhmK4JzcQr5Vwvfd6/jXz4+c59a7j4LaneWfiyOzgR5YLsGOZQOF9H/CulM8+lPlZ7NbQSq7KiEIBgGp5LoxAICTj9T6VbO+EhVzjsD1qCaEPt4AcdeK0R2lf7ZMzHqgz83tVhruSRSFXnjBPQ+1QNFunK4baOTjuaezL54jG3OBgE80hpmv4WsdQ1DUXs9L1C9tLuSPMZtg3zf7LFeQvvWb4l0i+0PVZNP1lRFeL8z4lEh56HIJ/Wug+H+pW+n6ndRzanqNgb2Nbcy2UQaQAsOCSCFHvxXM6+pj1u6gLzXCRzMqSTNlyB6t3pmcX7x0ot3kYcZ454pw03q8mST0HpW7HbFFJXI55Jp7QrgtnLVmaHNXGlHYNrncTjFaVha/Z1AK9K0PL2uoHzOOnpT5F2gZK85oAqswYHHAz82aQAFd6sSoB49qikB3kBQcnj2p277vzZx1A7CkrgSrjAUMVboT6VYWWYb1t5HhLKFfacb1HY+wqss8fJPJ7mh5g77d5DY7elENxNPc674ewRXcGqW1zh5I1S7iLdQUbnH4Gur8ZixTwfc6jdt5kkafKOgAxXnvhKdrXXrSZZmCOfJkX1RutdV8bo70/Dm8/ssEz7SABxmuPFq2xvhm/aRuzF8FSa1dfD6HWp7uDTormZ5NkkW8eR0XbyOT615D4N0GTT/jPbvqX2Uw3UrpdfMNkyP8A6s+xBFW/FXg/x41vayeN9SvE8O2mnItlDozYWNsfKJFOMn1PNePTT3eheMbb7HdXfkpJGxNySSTnNcvLotT26UZyjJpHo37WlrBpYW1tFKxNINqr0wOxr5lOWcnmvsP9rLSoH+H2l6jIQ11OqSMfYjrXzb8NfBc/irWpFl3R6dbkG5deoB7D3rqwuicTxc0i5OLjsci6/IvUcdP8/wCeK92+DHh1dH8OLqdxFtvL/lc9Vj7Y9M96ydM+D16niUfarqFtIifzVdSS8i5+VSPWvT5B5YSGJFQJhVGMbQO1dqR58KVncgnneMs7fMAxA7mmW0/nSBQjHaKspbbX3ZZsjoat2tpgnagxjJJ7VaOgoOgadOm4np2AqG7hY3KuOFxtI9a1GhVHBCYGOveqTh5JTvxgHApgjqvhA/2fxHeCGSQILYFtswjIO4dypyK5HXJf+J9qHl7WLXLNkHIHXvXS+B9Q0jSby6k1aznubWWERhIlUncGBzkkccVzOtiNruWWOELFJIWSPpge/vSIinzHpUar5fzcgjOM1Qu7qOAs2cgjgU55/Ki4XJPv09qzjb+e5dlI9AazNCaC481hJGDk9DUs86qMnsKj3LGAqIAFGAPU1HNmbCFtp6mk2ARyK6hm+X3p08u0bVKtx1qkR8xbcWOcCpBDIqFs7ielVABk1yiwHCg5PrSRO0gGG69BUN3AVIXdhDzn3qXQ45r67jtYI2eaQ7VAH3feqTSBJm7pzBdr5Ik4AJ7Hsa9J0rXbbWNPW2uo1E8WFkRuA2O9YFl4MNt5S3Vw0ly5AaNR+lczZnTh8atK0ODVI5ILcOZYIj0cLkhj6Y6Vy1nzaWN6cbXPU9djstSh3XbuEWIlEXhTnsQfSvmn4k3/AIdt9a23OnQvdpIBCy8BB2Y+/tX0n4n0e9+wP9gkSZNnCO2HX6e1fI3xLuI7OK81KP7PJMkxt7YSPlrmXcAwiXvtzyfpXBXp1W7RR6GGrU6cG5S+Ro/HLxuNf8PWtvNIiRRRrFCh+83oD6VrfDzw2ug+EoLWIxme5/fXMiMGV3PO3cODgcV5RF8NfHfiaaO5ubcR+YAR5pICj6V6JofgPxt8O9O/tCLVodRt9u6SxlUlWHfac/Ka6cNy0viepzYmdSq0oxtE7Ng0ahGwq7eR6e9VSkZVWYHPq3WqXh3xLp3iOzku7V/KeIlZrdh80R9MemaujaF3MDu6ketegpJq6OCzV0xoO1eSM9vpT7eQlPNVMDoRnrVacFpyxGQT09KkjZvKzuAXP5UJiG3EjGb3x0BpnlEtu/OnKvzGQnnP3vWhpQAx3imwIXZk+VemcgVl6pcFeSQcGrVzMxyxbk9qyJmd2LcH/ZNJFHoiTI20MhVnG7rxmpW8xogwYk/w57nvWVBMpbCHK8Ed61Ek3YXggdMdqzYrEMTbztZj8vJPpU6xb2XHfvnrTD5XG3hR1x3pTKq5cDBHvxSsFgMccWfl59DUbXCkhUUgqcHFOikWXMm4nA7etRYTz/lPA5PrWkAHujScbfkPY9K9F+Enh1bW0fWJl3TykiIkdEHT8/6VwVoGmljjB4kI4r3rRreOw062txgIiqMDsMVnUaG5OMbomsrMC9VpB87nr6EjAP4HFeLaf4N1O2+LWo3trBbW97bfKpkQ7riJv41bHLA9jXuMf71y3JUkr1xkdKg8RahdWmlrJbw21xevIlvaNOgIDn1PXA61nbS5jCvJT06nlmqeGPEB07UJfEWtXWm6U6n7XcPL84i/uRgHhj0z71xfgLwafGPiweMNV08WmhaUn2Tw3prDKpGBgykd2JwSe557V6F4f0vxB8Qrma+8Y3S/2daXLJBYQHakpU/xHqRXReI7qDQ1tJfLWCzikEeFXCxJ347Csp1pSd0dlONnrucJ8WJP+EV8NDUYY8s1witgc4LAVtfFGziXSiiqFBjGcD26VQ/aIjW48HQIrArJcxN7csCK6T4kxK+mhSONoyfwrkd2pNndTm7xufEi6k/hb4prJC/l2t1J5M46DDHG4/Q4P517TIfmAUgjFeFfHGLy/E5dV2rtOMeteseBNSGreDtLvmYlzEI5G9WA5r0cI70zgxS5azRtKwA3Njd9KVxtXghu+KFXIKjB460ybdsGTjjGR3reO5kNilWR9oYsSeeelMl2h3J+UA8UkUOz96oPqaaybkJbGDVsDOvJWaQ7WH+NVVVCwJH4irMybV5wWIOfaqofHzKrbAP1oQHWJbtbW37kbhwMmrti/loCc7jyw69aWUj7CgZuTyKrLMyMRjnAzWO4XLDyjzOAVx2NVp5lZH2Nx/Ec/wAqbPKW3Dqduc1Rkm3BVROe4ptBc07GcowXzAox6dauBvMVnTaSTj61gx3W0ALgnPUjp7Vr2UnmWu3I3MQFwO5q1ZMVruyOx+G+k/bdVimlHywAnHYmvQ/EurNp5toVbO+UKDjsa5/wDf6Ho9jFa3M7QXDn5pGHBPpVD4qaktnJb3QkDwrNGwKnjGa8uvXW520KLc+Vo9U0x45LRWVsnBzj1rI8XXMdvc2HRVtoprwjqDwVU/nUnhzfJaxNH8okwye+a5P4r3wVri1gJM906adbAdcDlz+daxqe5dHnRo2xVnsjovhoyx+DYZzjM8jyn1yTWd8RI4NT0C6jY5HllZF/x9K1tOtf7J8P21jIMFIh09a858dm9t45zY3DiOYfNCx+U1zVqjjGx3YSkp4iUjzq38WLqmjR+DtakMd1aTKlrNIflmjJ4Qt/eHrXuPxCZP7JwW+ZV5z7CvBvCmkWuqfELSYbqJUmW9jd4n6MAeor3Px7C81gSq7/AJTmuShOUqcmz08VTiqsIo+Ifjs+/W9wHy84PrzXafAZvM+Hi7m+7dSKM9s9K4749jZrSxFdpAPFdT8Dy6fDxcrwbp2H4V7GCf7s8vMLfWdOx6CzSbQq7TjjIqFyxOX6Clt23Rqfuinsu+MIx6tkV1w3OchjJIIb7p5HNRysyKR2PbHNSSSbJWXgDP5VQv5/lGxt49RVMDN1CYJL8z8Y5Gec5/wqkbhu7BVJOOe1E5aScAqC3fNU7vfGy/db29KEB213dvwCXwOgqhLqUsMquN+G4Nad1GfMDOoPHSsW42tKysO/AFSogagvoJI9q5Bzg+5pGYyYKMcr71QtokMoyxAHNPywk85AwUHp60SjZgWbuaSEB1wTxn+tbngeaXUddiiaPbFCC5I6cdK5O/naUO7ghRgY9Aa634SAiS/kOAAFjAB5IwelY4l8tFs2wseaqkdb4nnXymRnQgA4Ht715feeINQk1Sy8OLJ9rsr27jgRX5aPJ5x7YBrpfiVdXNrYu7W8iqR1xjAryzwTqkcvxW8LrJJuT7XuyfXacV81HnqVFE+nTVOlKTPuPSPJsLRpODDZQ85/2V4H5gV5v8OIpfFXjG/8UXgL2GnubawB/ifP7yT8TxXS+N9RbTfA9wFYiSWB7lyOqov3f/H9tTfDfT00r4f6VaqoVjCGf3Y8k17Noq0UfK2ahOp3N/VWQ2rA8cV5V40kjXPOVHavTNUYi369ua8t8VqsnmDzBn0PSufFSjY7MujK5xGn3MFl400i+CkqlymCeqEmvXPHepPHpUskUsaIF7fSvMPAmj/2p4ik1G5TfZ2ZAjH8LSdvypvxk16Wx0WeJSQVQ8/hXnUJOKfmevWipVIvsfL3xc1g6t4quH37gh2/lXq/gK3k0rwTpUA2gNF5p+rc14JcRz6lqxijV5J5pMKAMkkmvpOC2jttMtbTqYIVjYe4FfS4eHLTR8xUm6laUjStJCYl5DYGc+lNkuMKVIBPUmqNlciNApySeDUd4yBAck8njPSt4qwXG3epL5vuF5rIkvwOCW5NRamyJuySWPIrCea4kTGPfOe1NjNM3TrISXDc8DHOKz769ZjnYd1VWd96sWOT971xWPqdxPE4ddz8kGlcFqe33rHyC2CW9axpZA06ZBA9QK6mO0NzASh+UrytZE2nxwTNG4cnH5UwKcfyjGOScCrPkkrv59B6Zqa2sYImXdIxX7wPv6VcYAPtizhyAFIzkmnLYLGVHpMl47xQsGnxkZPH1rb0e1GhaZq9tBczI9vAJpZ0fCs390+h61v6To7abaiS4ZTM8gdwcBY41BJyT744rzYX13L8LPH+uTW7kX98sduVztjQEjdj0rxsXVlVlyJ6HtYLDqMfaM534garcSadbasJrpLfUYFdI5G5Rj94e496zvhn4ZuvEXijw7LaM32qfWIo0ZekUSgs5P4Covj7qTW+p6dolrM0kUFlFHtI+6do4Fel/s1xxae/iLWIQxfSNERWDDpcT5HHvhf1pYahyyUmVjsSpU5U+x7h4qnuPEFnqVvpcD3jXE6WqJGM/u4zjj26k16LpOh3C6TbW9zKsMqRgFFG7bx0zVvwVYQ6f4V0uKKGNJDbIzELgksMnJ+prXdtgLueB27V3Rwy5nJnydbHTcVTgctq3hu8uInSHVFjJ9Y8/wBa8n8Y+A/FshnNvf2ssI+62cMcdeK9g1C8muZTDaKCScZxyPesbxSIrC3hsDJvu5cM+Oqj/wCvWWJw1K12ehga9SM1Hqef6NZw+HvDMNgjbiilnY8F3P3jXgP7QGtma2ZVkILcNXtvxA1SOw06UcZA65r5H+J+sPqOoz/vD5aEjAPGa8qnHmqKK2PpJXjSlUfYy/hXcxw+P7GSVQ2/eiZ6AlTzXtN1dmHcNrHBOW9a+f8AwlqMOk+IrTULmFpY4XJK/UEZr3H+1BeWyyWwBgmUMhx2NfRR00PlKMr8zYkN8p3sX2k9OaBe5YBhkY5bdWRIohlaReVJxg9PyqJw5jPzN8p3cdKs2L+oMblw24BR2qK2gjyH4YJycnqKzbi+jjGN2Vbg+xrNnvp1tj5U3PPHqKBo35hDJJI2VOG+XHb2rntYjjj3eu7OCcU9tRSJE+X94wBwOtZerXHnRt5g35ORU3LjHU94sdZktSkbDd2P4VbbVYLyTzPKVcjBrh49YhUE+cr9/wA6gu73LbopAF9jVWMjvGuLVWAjdT71p+Dpba+8SQwBlZ1BY+hry37Y8iCQTHGfyrpvhjeG28c2Ek1ykiyho8ehI4rOvfldjSl/EVz3WXTY7q2dpIwyMPnB5z+FeRfFTw9qD6XdaXpt+bC1uCDJCqjy2wcgN6V7va/LbL5mMsB07CuG+INuDBMQpI29q+fs0rnvUal3y9D5K+It5qeveKhe6yyLckLGPLQKqhRgAYr2P9m95Zvhv4+uZWLym4sFc+ijf/jXlXxAydVkSSPbkcE9j2rt/wBj7xBat4w1vwVqFwIo/ElgY4WY8faEJKj8cmu7CTlOxyZmoRpNL7R956OyvpFiykEfZ4+fX5RVHXriR5EsLfl261zHwk8TJd6TD4dvn8nVtNZre4ib73ynhvp0rZ0++gWe51a6IWIyNGhPTI616cpJI+WjQftGybU9Q07wrpf2m7+eUj5EX78h9BXlus64l5HLrKysXmZvlb70eP4aTxn4nt9VnuZ4rlZ5IVJQEfKi+leTa14oli0+e5t13xjO9QcAsK8LGYu/uo+py7LnGPPL4jE+M3iR1sZVSQsZOOvSvGvBnhDXPiB4nj0LRIi8p+eaUr8kKd2Y133hjwxqnxP1yV5J2sNKhb9/cuOCf7qj1r3Hw54G0HwfpsttokMtq0uDPK0vzzbfXjijDyVNXa1O3Gr2iVOm9Op55qvwM8O+H9DMbxyXd15eZJ5GwSe+BXjl3rWoeHrqXS1AktYSQgPDKPTNfQviy/DW8ix3Mjtg/eOTXzb4ozJq1w0gOTnk08PiKjqNtmP1On7JpLY3dE1xdQhZo18zZ99WHNaMsztEAm8E84x2ry3T9Sm07VFuoWICkBh6ivRE1eNbNWjQtv5Degr3acro8FO8nEztQm23a4U7CcE+9CvGqfODntmi71C0lk3SffA+U+9Z9xqVtudS+d2MinI02I7qby52Z23Of1FN+1QuPk+73+tVdQuLWQBlk5+7iqX2hFX5SKi6NFy9z0C30HUreUr5ucnOMdq1bbw9csFbMuPUHpXfL4fbHDFvQ+1Pbw9Lt+R5APYmunQ57nAnw5OzDE8+Rg8Vd0nRLyz1i0vFZ8W86yHBznB6Zrv/AAn4Ra91y2tbqaVbdmLSlWwQgGcZ/Cteaz0abxJe+HtHjMmxBJG2c49yfpXNiKyh7vc68Lh3W95dD1eG9s5LPzXuI41dQ6kuOhHSuV8V6hp0lo4bUYUUA9Oc/lXnV/cJYWZRpvP8oldxYnHtWb4PuG1OS8NzllVtqIOh49q8SUNz2VQcdTz34pnT5NRzBdJKTnBANeV2d5daX4giv7Sd7a4tpVlhkQ4KupyDXqXjzQNUh112jsx5BIxwTjJrzHWbCW21KVZgV+cgHscV0YP3LpnFmtNyhFrofb/h/wAZaP4p8A2fxJWZNN8UWkapeW0fW+bptAHVj296x/EPxjGuwfYdAsJbqNXEkiRjakZI/iZsAHPYZr57+Et82pLZ+H3tb+Zri+QWTW7lEjm/vM3oBk9e1fQf7QOj6Lofwum0jS7Rob13UwtaqQ00pPJ+Xrk11VbtHJgYRU+Zq5xXw+1aLVLPUvCt5r1qdXvrnzrcQgnAHJjBIGas21rplv4la31C3EqM4Xy2PyjHByPrXzrfHXvB3i+H7ZHLY6rYSrIVPDIevI9wa9CuPH0Gsakt9I5ieTBYeh7/AK15WJwzhaaVz1MPjfazcG7NH0CzWulbGsY0jgC8LENoBpuo64stmVLAOK88tPGEM1htM4IMfJzXP3HjCNYJXeQEKSBz1FcvtHbTc6VSfMP8WeIY472RTJjIPevINcu2uLueQtk5OD7Vc8Wan9s1J5Fk+XHGKwLmYbGIPJFd2FoP4mYYmsoQcUzJdvmNasWoTxWyRo7FdvQnpWQxyxpNzdM17KvbQ+SjW5ZMvTXcjHLSEfQ1VkmZv4iaj+Y9hSfhRqKdaTHbz60eY3rTaXafrQkjPmkffK2LBgu1CMdlpyacNuNpx9K6Xyh27+1SrDnG2MA10HbcwbCziEvES8qRh+BkjGTjtzXLeA3s7DwVdIgig1O2up7eaVAS7rvOwjPOMYr0tYGI5jXg1m33hfS77Uft9wsyTNEYj5UhRCvqR61yV6Epu56OBxcKUbM8K8WLLFKFLZChvYMx6E1qfDLT2s7yOa5O2L75X+8T3r0W++Gnhu7cyXE9+z9yLg49B/KrFp4D0W2MbrLf70G0D7Qa444KondnovMaTW5z/jCOxS0lupYwMqTgjnpxXyV48k/05oySQHY47gE19rav4J0TU4vIvJNRZOhAuTz7Vhp8F/hyspkl0OSZ8/8ALWfdn9K3jhJ+05jnxWNp1KLpx6ny98FPGVh4O1W6vdQhuZ2kRRb+V0ifcMueP7ua+0przS/EHgSz1Rpft8N2yNG0eCxI6BeOCD1rM07wb4N0rCWnhmyQL3ZQf6Ve1VIW0h9O09jpq7GWNolyI8/xAetaVaUjjwUvY6SZ8PfGO6uLz4j65PdSSvL9rcEyff4OBn8K5KGeWPlScV9Naj8AdL1DUZb2+8RX9xLIfMlcwAbmPX+KnR/s/eEouZLzUJMc46Z/WrjSfLqcVZTdaU4nzvba3dRKE81wMYxTZNTkZCuWINfUVl8G/BdkBiyeX/ac9a1Y/AfhSIBE0iA4HdKh4WF72N1icQlZs+PLi6lkPCH8qgPnt/A5/A19pR+E/D8Z3JpNsoHT5BUr+HdI48qxgB74jFaxpW0OaftJu7Z8UxWd3Kf3dtM59kNXLbw/rVwR5Gl3Tn2jNfZJ0W0QEJbxJ6YQVC2nRrztUY7bRWns7GSodz5Vt/h/4qmjEh0uSJfVxirMXw48Qt96Ee4HNfTkljEw2lh+Jqu1gxPyldp7YqlTKVKKPnBfhzrm4bolX61oW3w6usBZeH/2RXvMunNgbiuKryae2M9D64quRI0SSPd3a3zw36UySSPaCpJxU/lpt+6KYEXa3yiggZv8xwVJJ9M9KsCNthycA/eHWqigZFOnkdNoViBQok819CZYyy/cGwdM00qyvuVVbd97PGKEdiOWPWopmLSEEnjpT3LSQ8rtU7lXn3ppUso4ApgUHdn0ptwxjh3IcHNNLUFroRXLKmVZc+9VCyMhU/J6cVHO78tuO4d6Yrszncc8VnLR2Ls9rkb5b92zEAZ5PQ1C25epDGpLhmMjKTxTTx0o5gbZFsypB4U9O9VZ1ZX+VmxVyX5TGF4qtO7bjzUuQJlKSN925ZGLdwaELBSG5J9DVjJYLnmm3SqioFGMnmkpahcqncx2lU4HrVeUM3VVNTyxRqSQuCTzzRFGmH+X0rRyC5SeGMjJjXNQsF6ZOB/CKvLGpm+7VZvluGUcDNUpAVZlj27skH0qEvxkkn2xVu6VcMccjFVx/rMe1DYH/9k="/>
          <p:cNvSpPr>
            <a:spLocks noChangeAspect="1" noChangeArrowheads="1"/>
          </p:cNvSpPr>
          <p:nvPr/>
        </p:nvSpPr>
        <p:spPr bwMode="auto">
          <a:xfrm>
            <a:off x="2836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z="2400">
              <a:latin typeface="Times New Roman" charset="0"/>
            </a:endParaRPr>
          </a:p>
        </p:txBody>
      </p:sp>
      <p:pic>
        <p:nvPicPr>
          <p:cNvPr id="21511" name="Picture 10" descr="Resultado de imagem para crianca enfermei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1" y="2500313"/>
            <a:ext cx="4476749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9264651" y="6453189"/>
            <a:ext cx="273896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b="1" dirty="0">
                <a:solidFill>
                  <a:srgbClr val="0C0C0C"/>
                </a:solidFill>
                <a:latin typeface="+mj-lt"/>
              </a:rPr>
              <a:t>Copyright Dulce Barbosa</a:t>
            </a:r>
          </a:p>
        </p:txBody>
      </p:sp>
    </p:spTree>
    <p:extLst>
      <p:ext uri="{BB962C8B-B14F-4D97-AF65-F5344CB8AC3E}">
        <p14:creationId xmlns:p14="http://schemas.microsoft.com/office/powerpoint/2010/main" val="3970391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A87AF-B9BC-49B3-866F-862D108F5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Método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CAD996-B154-4996-B816-9024676DF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Palestrantes: profissionais de todo território nacional, que atuam com populações vulneráveis específicas</a:t>
            </a:r>
          </a:p>
          <a:p>
            <a:r>
              <a:rPr lang="pt-BR" dirty="0"/>
              <a:t>enviado o Guia das Medidas não Farmacológicas como referencial teórico das apresentações</a:t>
            </a:r>
          </a:p>
          <a:p>
            <a:r>
              <a:rPr lang="pt-BR" dirty="0"/>
              <a:t>reuniões de preparação do programa de capacitação com todos os palestrantes envolvidos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332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Estratégias de Divulgação antecedentes as </a:t>
            </a:r>
            <a:r>
              <a:rPr lang="pt-BR" i="1" dirty="0" err="1"/>
              <a:t>lives</a:t>
            </a:r>
            <a:r>
              <a:rPr lang="pt-BR" i="1" dirty="0"/>
              <a:t> </a:t>
            </a:r>
          </a:p>
          <a:p>
            <a:r>
              <a:rPr lang="pt-BR" dirty="0"/>
              <a:t>Ampla divulgação por e-mail marketing em Rede Nacional da Associação Brasileira de Enfermagem (</a:t>
            </a:r>
            <a:r>
              <a:rPr lang="pt-BR" dirty="0" err="1"/>
              <a:t>ABEn</a:t>
            </a:r>
            <a:r>
              <a:rPr lang="pt-BR" dirty="0"/>
              <a:t>), Secretarias de Saúde dos Estados e Municípios. </a:t>
            </a:r>
          </a:p>
          <a:p>
            <a:r>
              <a:rPr lang="pt-BR" dirty="0"/>
              <a:t>E-mail marketing disparado três vezes por semana no período de 1 de outubro a 10 de novembro. </a:t>
            </a:r>
          </a:p>
          <a:p>
            <a:r>
              <a:rPr lang="pt-BR" dirty="0"/>
              <a:t>O banco de associados da </a:t>
            </a:r>
            <a:r>
              <a:rPr lang="pt-BR" dirty="0" err="1"/>
              <a:t>Aben</a:t>
            </a:r>
            <a:r>
              <a:rPr lang="pt-BR" dirty="0"/>
              <a:t> conta com 14 mil e-mails ativos.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333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Método: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Divulgação </a:t>
            </a:r>
          </a:p>
          <a:p>
            <a:r>
              <a:rPr lang="pt-BR" dirty="0"/>
              <a:t>A divulgação para outras Universidades Federais e Estaduais foi  realizada pela Pro Reitoria de Extensão e Cultura da Unifesp ( PROEC).   </a:t>
            </a:r>
          </a:p>
          <a:p>
            <a:r>
              <a:rPr lang="pt-BR" dirty="0"/>
              <a:t>Além do </a:t>
            </a:r>
            <a:r>
              <a:rPr lang="pt-BR" dirty="0" err="1"/>
              <a:t>email</a:t>
            </a:r>
            <a:r>
              <a:rPr lang="pt-BR" dirty="0"/>
              <a:t> marketing foram disparados nas redes sociais (</a:t>
            </a:r>
            <a:r>
              <a:rPr lang="pt-BR" dirty="0" err="1"/>
              <a:t>Facebook</a:t>
            </a:r>
            <a:r>
              <a:rPr lang="pt-BR" dirty="0"/>
              <a:t> e Instagram) da </a:t>
            </a:r>
            <a:r>
              <a:rPr lang="pt-BR" dirty="0" err="1"/>
              <a:t>Aben</a:t>
            </a:r>
            <a:r>
              <a:rPr lang="pt-BR" dirty="0"/>
              <a:t>, </a:t>
            </a:r>
            <a:r>
              <a:rPr lang="pt-BR" i="1" dirty="0" err="1"/>
              <a:t>cards</a:t>
            </a:r>
            <a:r>
              <a:rPr lang="pt-BR" dirty="0"/>
              <a:t> de cada </a:t>
            </a:r>
            <a:r>
              <a:rPr lang="pt-BR" i="1" dirty="0"/>
              <a:t>“</a:t>
            </a:r>
            <a:r>
              <a:rPr lang="pt-BR" i="1" dirty="0" err="1"/>
              <a:t>live</a:t>
            </a:r>
            <a:r>
              <a:rPr lang="pt-BR" i="1" dirty="0"/>
              <a:t>”</a:t>
            </a:r>
            <a:r>
              <a:rPr lang="pt-BR" dirty="0"/>
              <a:t> . </a:t>
            </a:r>
          </a:p>
          <a:p>
            <a:r>
              <a:rPr lang="pt-BR" dirty="0"/>
              <a:t>postado no portal da </a:t>
            </a:r>
            <a:r>
              <a:rPr lang="pt-BR" dirty="0" err="1"/>
              <a:t>ABEn</a:t>
            </a:r>
            <a:r>
              <a:rPr lang="pt-BR" dirty="0"/>
              <a:t> uma chamada com destaque de cada </a:t>
            </a:r>
            <a:r>
              <a:rPr lang="pt-BR" i="1" dirty="0" err="1"/>
              <a:t>live</a:t>
            </a:r>
            <a:r>
              <a:rPr lang="pt-BR" dirty="0"/>
              <a:t> </a:t>
            </a:r>
          </a:p>
          <a:p>
            <a:r>
              <a:rPr lang="pt-BR" dirty="0"/>
              <a:t>publicado a Guia das Ações não farmacológicas da OPAS. </a:t>
            </a:r>
          </a:p>
          <a:p>
            <a:r>
              <a:rPr lang="pt-BR" dirty="0"/>
              <a:t>portal da </a:t>
            </a:r>
            <a:r>
              <a:rPr lang="pt-BR" dirty="0" err="1"/>
              <a:t>ABEn</a:t>
            </a:r>
            <a:r>
              <a:rPr lang="pt-BR" dirty="0"/>
              <a:t> tem em torno de 10 mil acessos dia. 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970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863" y="1935163"/>
            <a:ext cx="6588273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3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936" y="957532"/>
            <a:ext cx="7237562" cy="50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0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63F54-DB2F-416E-9E0E-89EAB3A2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159FA7-7331-46A7-ABFF-BE0FD7804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INSERIR O CARD DA POPULACAO DE IMIGRANTES </a:t>
            </a:r>
          </a:p>
          <a:p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275" y="728980"/>
            <a:ext cx="7073661" cy="59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0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389" y="728980"/>
            <a:ext cx="5664631" cy="54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3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Personalizada 1">
      <a:dk1>
        <a:srgbClr val="FFFFFF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nalizada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fesp CURSO MADAH E DULCE  submissao artigos.potx" id="{E2C7BD41-B75F-4FBC-8800-17F93191C86F}" vid="{8B68CA45-0214-48C5-AF41-7DAF230D501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5E9C2F4C555B46A35D05B60D6F91BF" ma:contentTypeVersion="12" ma:contentTypeDescription="Create a new document." ma:contentTypeScope="" ma:versionID="8d50474303f468c9eb90f1d447241b22">
  <xsd:schema xmlns:xsd="http://www.w3.org/2001/XMLSchema" xmlns:xs="http://www.w3.org/2001/XMLSchema" xmlns:p="http://schemas.microsoft.com/office/2006/metadata/properties" xmlns:ns2="dcfb2e02-8443-4dbb-b6c1-7bcf9e1372ef" xmlns:ns3="4ffb77a4-5f59-45a7-845c-9913d3ca0679" targetNamespace="http://schemas.microsoft.com/office/2006/metadata/properties" ma:root="true" ma:fieldsID="5db2b84a159045ee3399ba1cbdaabfcc" ns2:_="" ns3:_="">
    <xsd:import namespace="dcfb2e02-8443-4dbb-b6c1-7bcf9e1372ef"/>
    <xsd:import namespace="4ffb77a4-5f59-45a7-845c-9913d3ca06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b2e02-8443-4dbb-b6c1-7bcf9e1372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b77a4-5f59-45a7-845c-9913d3ca067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ECAB90-AAB9-400D-84FB-3B3FFAF7C25E}"/>
</file>

<file path=customXml/itemProps2.xml><?xml version="1.0" encoding="utf-8"?>
<ds:datastoreItem xmlns:ds="http://schemas.openxmlformats.org/officeDocument/2006/customXml" ds:itemID="{0066E32C-1893-4E19-9057-4D473756EBED}"/>
</file>

<file path=customXml/itemProps3.xml><?xml version="1.0" encoding="utf-8"?>
<ds:datastoreItem xmlns:ds="http://schemas.openxmlformats.org/officeDocument/2006/customXml" ds:itemID="{FA702A74-8301-42E0-B9F0-CC8D00CD8090}"/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1010</Words>
  <Application>Microsoft Macintosh PowerPoint</Application>
  <PresentationFormat>Widescreen</PresentationFormat>
  <Paragraphs>104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 2</vt:lpstr>
      <vt:lpstr>Fluxo</vt:lpstr>
      <vt:lpstr>Apresentação do PowerPoint</vt:lpstr>
      <vt:lpstr>Objetivos do Projeto</vt:lpstr>
      <vt:lpstr>Método</vt:lpstr>
      <vt:lpstr>Método</vt:lpstr>
      <vt:lpstr>Método: </vt:lpstr>
      <vt:lpstr>Apresentação do PowerPoint</vt:lpstr>
      <vt:lpstr>Apresentação do PowerPoint</vt:lpstr>
      <vt:lpstr>Apresentação do PowerPoint</vt:lpstr>
      <vt:lpstr>Apresentação do PowerPoint</vt:lpstr>
      <vt:lpstr>LIVES </vt:lpstr>
      <vt:lpstr>Apresentação do PowerPoint</vt:lpstr>
      <vt:lpstr>RESULTADOS</vt:lpstr>
      <vt:lpstr>PRODUTOS</vt:lpstr>
      <vt:lpstr>Apresentação do PowerPoint</vt:lpstr>
      <vt:lpstr>Apresentação do PowerPoint</vt:lpstr>
      <vt:lpstr>Desafios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Obrigada!!!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Magdalena Avena</dc:creator>
  <cp:lastModifiedBy>Microsoft Office User</cp:lastModifiedBy>
  <cp:revision>22</cp:revision>
  <dcterms:created xsi:type="dcterms:W3CDTF">2020-05-17T21:59:56Z</dcterms:created>
  <dcterms:modified xsi:type="dcterms:W3CDTF">2022-05-12T15:17:36Z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0x0101005E5E9C2F4C555B46A35D05B60D6F91BF</vt:lpwstr>
  </property>
</Properties>
</file>